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  <p:sldMasterId id="2147483656" r:id="rId2"/>
    <p:sldMasterId id="2147483655" r:id="rId3"/>
    <p:sldMasterId id="2147483653" r:id="rId4"/>
    <p:sldMasterId id="2147483651" r:id="rId5"/>
  </p:sldMasterIdLst>
  <p:notesMasterIdLst>
    <p:notesMasterId r:id="rId62"/>
  </p:notesMasterIdLst>
  <p:handoutMasterIdLst>
    <p:handoutMasterId r:id="rId63"/>
  </p:handoutMasterIdLst>
  <p:sldIdLst>
    <p:sldId id="256" r:id="rId6"/>
    <p:sldId id="302" r:id="rId7"/>
    <p:sldId id="363" r:id="rId8"/>
    <p:sldId id="567" r:id="rId9"/>
    <p:sldId id="524" r:id="rId10"/>
    <p:sldId id="525" r:id="rId11"/>
    <p:sldId id="434" r:id="rId12"/>
    <p:sldId id="526" r:id="rId13"/>
    <p:sldId id="527" r:id="rId14"/>
    <p:sldId id="497" r:id="rId15"/>
    <p:sldId id="529" r:id="rId16"/>
    <p:sldId id="561" r:id="rId17"/>
    <p:sldId id="528" r:id="rId18"/>
    <p:sldId id="562" r:id="rId19"/>
    <p:sldId id="493" r:id="rId20"/>
    <p:sldId id="453" r:id="rId21"/>
    <p:sldId id="563" r:id="rId22"/>
    <p:sldId id="531" r:id="rId23"/>
    <p:sldId id="532" r:id="rId24"/>
    <p:sldId id="538" r:id="rId25"/>
    <p:sldId id="537" r:id="rId26"/>
    <p:sldId id="533" r:id="rId27"/>
    <p:sldId id="539" r:id="rId28"/>
    <p:sldId id="560" r:id="rId29"/>
    <p:sldId id="452" r:id="rId30"/>
    <p:sldId id="530" r:id="rId31"/>
    <p:sldId id="534" r:id="rId32"/>
    <p:sldId id="535" r:id="rId33"/>
    <p:sldId id="540" r:id="rId34"/>
    <p:sldId id="536" r:id="rId35"/>
    <p:sldId id="541" r:id="rId36"/>
    <p:sldId id="459" r:id="rId37"/>
    <p:sldId id="542" r:id="rId38"/>
    <p:sldId id="564" r:id="rId39"/>
    <p:sldId id="543" r:id="rId40"/>
    <p:sldId id="544" r:id="rId41"/>
    <p:sldId id="545" r:id="rId42"/>
    <p:sldId id="466" r:id="rId43"/>
    <p:sldId id="546" r:id="rId44"/>
    <p:sldId id="547" r:id="rId45"/>
    <p:sldId id="548" r:id="rId46"/>
    <p:sldId id="549" r:id="rId47"/>
    <p:sldId id="550" r:id="rId48"/>
    <p:sldId id="551" r:id="rId49"/>
    <p:sldId id="461" r:id="rId50"/>
    <p:sldId id="507" r:id="rId51"/>
    <p:sldId id="565" r:id="rId52"/>
    <p:sldId id="552" r:id="rId53"/>
    <p:sldId id="553" r:id="rId54"/>
    <p:sldId id="566" r:id="rId55"/>
    <p:sldId id="554" r:id="rId56"/>
    <p:sldId id="558" r:id="rId57"/>
    <p:sldId id="555" r:id="rId58"/>
    <p:sldId id="523" r:id="rId59"/>
    <p:sldId id="556" r:id="rId60"/>
    <p:sldId id="441" r:id="rId6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99FF"/>
    <a:srgbClr val="0066FF"/>
    <a:srgbClr val="99CCFF"/>
    <a:srgbClr val="CC0000"/>
    <a:srgbClr val="FF6600"/>
    <a:srgbClr val="3399FF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36" autoAdjust="0"/>
    <p:restoredTop sz="94664" autoAdjust="0"/>
  </p:normalViewPr>
  <p:slideViewPr>
    <p:cSldViewPr>
      <p:cViewPr varScale="1">
        <p:scale>
          <a:sx n="65" d="100"/>
          <a:sy n="65" d="100"/>
        </p:scale>
        <p:origin x="-444" y="-108"/>
      </p:cViewPr>
      <p:guideLst>
        <p:guide orient="horz" pos="14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61" Type="http://schemas.openxmlformats.org/officeDocument/2006/relationships/slide" Target="slides/slide56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tableStyles" Target="tableStyle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CHAPTER 19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08B7754-F113-4CEE-AF8E-900B02849A14}" type="datetime1">
              <a:rPr lang="en-US"/>
              <a:pPr/>
              <a:t>9/24/2012</a:t>
            </a:fld>
            <a:endParaRPr lang="en-US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2553E3E-842F-4A8C-94AE-188A85101B8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CHAPTER 19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4A26320-9060-48F3-8EDF-41CD7344B65E}" type="datetime1">
              <a:rPr lang="en-US"/>
              <a:pPr/>
              <a:t>9/24/2012</a:t>
            </a:fld>
            <a:endParaRPr lang="en-US"/>
          </a:p>
        </p:txBody>
      </p:sp>
      <p:sp>
        <p:nvSpPr>
          <p:cNvPr id="8909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E842A94-0624-456D-B2CA-4129B2E6D7A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6AC851-D7F9-47E9-8F14-A76E70154F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FA340A-3704-43B3-AF2B-854EC50919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809B4-6CC8-4F1A-A0DE-F9525F661B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AD39B8-B94E-45A6-B19F-63719A8718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BB856-E0FB-4B36-BA38-72DC289E2D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9BC032-A0D5-4822-B293-65AE54E394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7C9EB-EDC7-4458-83DA-4DD242082A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FB02F3-2421-4DC7-A7D2-EDD2CA58BF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4A174D-FACC-4366-A71C-4B653B10F7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6103F4-5B71-487F-B0EB-AE5BE8B8CF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E14103-0AAF-489E-BC1C-A718EDC52F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3A6F42-EB9A-4D31-9219-1D61996FEE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66164-0C3E-46DD-97E7-3FB11692AB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291D8-5507-4B87-B53D-57D73B2E5D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780664-6049-4E7D-A3A0-C2282CCEC8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6C83E9-8D7A-4E79-9424-E49201C413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8EF483-10CC-4AED-B5EA-F7ED6C9397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1DDAB-B1CB-4913-9C9C-60232B85AA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57029-946E-48CD-BFC2-EE98026A1B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FB569E-58EC-435A-9377-A95DEDDCC2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E4451-543B-490C-BFD2-E947871FF7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361373-7133-4504-9D15-F62B11E654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1A4CDD-7D10-4B76-8789-EE1D809946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21C21B-2E9B-4263-A0E3-74CD412809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E059FE-2D26-4A61-85FB-63D4B8A6F6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E346CA-63D9-44AC-B4CB-92758E942E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F5BA3-B217-43B7-AB59-819E18FED6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4" name="Rectangle 8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985" name="Rectangle 9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986" name="Rectangle 10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987" name="Rectangle 1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126988" name="Rectangle 1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3A04F04C-64A8-4F70-81FD-D9F9C47DF86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6989" name="Text Box 13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6990" name="Text Box 14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6983" name="Rectangle 7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C81CF2F-50C0-4F42-9890-0F5A2AA634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33DAF11B-C526-4C2A-A57F-B7E38C7728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EDCEBAB-25E7-42D0-8731-702E6C90A3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DDCEE732-FFEF-45C1-B5F0-3B34CCE8B7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7F689BBA-98E2-4266-96D6-0723109916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FBC3C2-C4B8-4EB6-A517-2DE3FC4B9C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96FF5CBA-CE5D-4E99-8C2F-F81230D4EC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9B880256-64FA-4D51-85C6-A1A211C576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E5E9CA5-257F-495F-A8B6-D40939862E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0D7BFF44-E87B-412E-9C95-EBDDD4D048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2299B61D-6F7C-4758-A501-059BCFCBFC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1" name="Rectangle 3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2" name="Rectangle 4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Chapter 19</a:t>
            </a:r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A174F3CD-9F9B-4871-9FE2-8E87A0811A6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4935" name="Text Box 7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4936" name="Text Box 8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4937" name="Text Box 9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124938" name="Picture 10" descr="DecaPrepMed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</p:spPr>
      </p:pic>
      <p:sp>
        <p:nvSpPr>
          <p:cNvPr id="124940" name="Rectangle 12"/>
          <p:cNvSpPr>
            <a:spLocks noChangeArrowheads="1"/>
          </p:cNvSpPr>
          <p:nvPr/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600">
                <a:latin typeface="Arial" charset="0"/>
              </a:rPr>
              <a:t>Slide </a:t>
            </a:r>
            <a:fld id="{7AAE4DC7-7AAB-4E28-A8D1-B6F732C39A25}" type="slidenum">
              <a:rPr lang="en-US" sz="1600">
                <a:latin typeface="Arial" charset="0"/>
              </a:rPr>
              <a:pPr/>
              <a:t>‹#›</a:t>
            </a:fld>
            <a:endParaRPr lang="en-US" sz="1600">
              <a:latin typeface="Arial" charset="0"/>
            </a:endParaRPr>
          </a:p>
        </p:txBody>
      </p:sp>
      <p:sp>
        <p:nvSpPr>
          <p:cNvPr id="124941" name="Rectangle 13"/>
          <p:cNvSpPr>
            <a:spLocks noChangeArrowheads="1"/>
          </p:cNvSpPr>
          <p:nvPr/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600">
                <a:latin typeface="Arial" charset="0"/>
              </a:rPr>
              <a:t>Chapter 3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753299C9-3D8C-40FE-9DF2-094A660AD29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20D3AE7E-FC37-4F90-9BE5-9C15B88B7CF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3942693C-F410-4E04-AA3A-3A65E79376A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3483D9E5-32C1-4FB9-82A1-AF51517C8EF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9DD82-0670-40FC-94D9-76E29DEF19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74438512-00A3-4736-AC04-F1C6EB6C2A6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A1381ED-0460-4B33-A882-1F8155D7913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261653BF-C22B-4E38-8232-3C2991AC40D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BBB865E-AFE7-4D6B-9791-32985E1B815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C344771-7033-4E3C-A5C4-E34848AEBB8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82626B31-8685-4076-BF99-26079C6482E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2C7E8-2A19-4204-BBE9-9AD0BF9481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8FA09E-4211-4C74-B803-01F5AB7D77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72CD2D-5AF3-467D-B62D-5E5DE96F12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BECA6-EB78-4E69-8659-0395309D71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19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F9D8567-33A6-46CE-8D0A-48C9376ED07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9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9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19</a:t>
            </a:r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F7C3037-E43C-4183-8683-A3A22C509D7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19</a:t>
            </a:r>
          </a:p>
        </p:txBody>
      </p:sp>
      <p:sp>
        <p:nvSpPr>
          <p:cNvPr id="148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D366DD-BB1B-4C70-BC8C-23E752D7C96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9" name="Rectangle 7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960" name="Rectangle 8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961" name="Rectangle 9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59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1259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Slide </a:t>
            </a:r>
            <a:fld id="{21CA0FAD-7D66-49FC-B384-3E5E3861909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5964" name="Text Box 12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5965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5966" name="Rectangle 14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7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8" name="Rectangle 8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9" name="Rectangle 9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8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Slide </a:t>
            </a:r>
            <a:fld id="{EDC580BF-E1E0-46C7-99AB-606F6A6122B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2892" name="Text Box 12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2893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2894" name="Text Box 14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122895" name="Picture 15" descr="DecaPrepMedal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</p:spPr>
      </p:pic>
      <p:sp>
        <p:nvSpPr>
          <p:cNvPr id="12289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19Chapter 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62000" y="609600"/>
            <a:ext cx="7772400" cy="1736725"/>
          </a:xfrm>
        </p:spPr>
        <p:txBody>
          <a:bodyPr/>
          <a:lstStyle/>
          <a:p>
            <a:r>
              <a:rPr lang="en-US"/>
              <a:t>Hit a Home Run with Customers      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048000"/>
            <a:ext cx="7315200" cy="2971800"/>
          </a:xfrm>
        </p:spPr>
        <p:txBody>
          <a:bodyPr/>
          <a:lstStyle/>
          <a:p>
            <a:pPr marL="1033463" indent="-1033463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4.1 The Marketing Concept  </a:t>
            </a:r>
          </a:p>
          <a:p>
            <a:pPr marL="1033463" indent="-1033463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4.2 Discover What People Want </a:t>
            </a:r>
          </a:p>
          <a:p>
            <a:pPr marL="1033463" indent="-1033463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4.3 Target Markets</a:t>
            </a:r>
          </a:p>
          <a:p>
            <a:pPr marL="1033463" indent="-1033463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4.4 Customer Service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E1FE5-5F68-4EC0-9FC0-85394920BBEC}" type="slidenum">
              <a:rPr lang="en-US"/>
              <a:pPr/>
              <a:t>10</a:t>
            </a:fld>
            <a:endParaRPr lang="en-US"/>
          </a:p>
        </p:txBody>
      </p:sp>
      <p:sp>
        <p:nvSpPr>
          <p:cNvPr id="4505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609600"/>
            <a:ext cx="8458200" cy="5791200"/>
          </a:xfrm>
        </p:spPr>
        <p:txBody>
          <a:bodyPr/>
          <a:lstStyle/>
          <a:p>
            <a:r>
              <a:rPr lang="en-US"/>
              <a:t>successful marketing strategy</a:t>
            </a:r>
            <a:br>
              <a:rPr lang="en-US"/>
            </a:br>
            <a:r>
              <a:rPr lang="en-US"/>
              <a:t> </a:t>
            </a:r>
          </a:p>
          <a:p>
            <a:pPr lvl="1"/>
            <a:r>
              <a:rPr lang="en-US"/>
              <a:t>identify customer needs</a:t>
            </a:r>
          </a:p>
          <a:p>
            <a:pPr lvl="2"/>
            <a:r>
              <a:rPr lang="en-US"/>
              <a:t>provide products perceived as superior</a:t>
            </a:r>
            <a:br>
              <a:rPr lang="en-US"/>
            </a:br>
            <a:endParaRPr lang="en-US"/>
          </a:p>
          <a:p>
            <a:pPr lvl="1"/>
            <a:r>
              <a:rPr lang="en-US"/>
              <a:t> identify prospective consumers &amp; locations</a:t>
            </a:r>
          </a:p>
          <a:p>
            <a:pPr lvl="2"/>
            <a:r>
              <a:rPr lang="en-US"/>
              <a:t> maintain successful customer relationships</a:t>
            </a:r>
          </a:p>
          <a:p>
            <a:pPr lvl="2"/>
            <a:r>
              <a:rPr lang="en-US"/>
              <a:t> offer the appropriate marketing mix</a:t>
            </a:r>
          </a:p>
          <a:p>
            <a:pPr lvl="3"/>
            <a:r>
              <a:rPr lang="en-US"/>
              <a:t>BEST product              (product)</a:t>
            </a:r>
          </a:p>
          <a:p>
            <a:pPr lvl="3"/>
            <a:r>
              <a:rPr lang="en-US"/>
              <a:t>ACCEPTABLE price       (price)</a:t>
            </a:r>
          </a:p>
          <a:p>
            <a:pPr lvl="3"/>
            <a:r>
              <a:rPr lang="en-US"/>
              <a:t>WHERE demanded       (place – location)</a:t>
            </a:r>
          </a:p>
          <a:p>
            <a:pPr lvl="3"/>
            <a:r>
              <a:rPr lang="en-US"/>
              <a:t>EDUCATE consumers    (promotion)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2BD28-EBD5-485F-A43B-0421D324B5F6}" type="slidenum">
              <a:rPr lang="en-US"/>
              <a:pPr/>
              <a:t>11</a:t>
            </a:fld>
            <a:endParaRPr lang="en-US"/>
          </a:p>
        </p:txBody>
      </p:sp>
      <p:sp>
        <p:nvSpPr>
          <p:cNvPr id="522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chemeClr val="hlink"/>
                </a:solidFill>
              </a:rPr>
              <a:t>Weekend Entertainment Choices</a:t>
            </a:r>
          </a:p>
        </p:txBody>
      </p:sp>
      <p:sp>
        <p:nvSpPr>
          <p:cNvPr id="522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What do you do for entertainment on the weekend?</a:t>
            </a:r>
          </a:p>
          <a:p>
            <a:endParaRPr lang="en-US" b="1"/>
          </a:p>
          <a:p>
            <a:pPr lvl="1"/>
            <a:r>
              <a:rPr lang="en-US"/>
              <a:t>Movies</a:t>
            </a:r>
          </a:p>
          <a:p>
            <a:pPr lvl="1"/>
            <a:r>
              <a:rPr lang="en-US"/>
              <a:t>Video Games</a:t>
            </a:r>
          </a:p>
          <a:p>
            <a:pPr lvl="1"/>
            <a:r>
              <a:rPr lang="en-US"/>
              <a:t>Mall</a:t>
            </a:r>
          </a:p>
          <a:p>
            <a:pPr lvl="1"/>
            <a:r>
              <a:rPr lang="en-US"/>
              <a:t>Concerts</a:t>
            </a:r>
          </a:p>
          <a:p>
            <a:pPr lvl="1"/>
            <a:r>
              <a:rPr lang="en-US"/>
              <a:t>Sporting Events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22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22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22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22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8EF5B-688F-4D6A-B68C-734DE66677DD}" type="slidenum">
              <a:rPr lang="en-US"/>
              <a:pPr/>
              <a:t>12</a:t>
            </a:fld>
            <a:endParaRPr lang="en-US"/>
          </a:p>
        </p:txBody>
      </p:sp>
      <p:sp>
        <p:nvSpPr>
          <p:cNvPr id="565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chemeClr val="hlink"/>
                </a:solidFill>
              </a:rPr>
              <a:t>Weekend Entertainment Choices</a:t>
            </a:r>
          </a:p>
        </p:txBody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30388"/>
            <a:ext cx="8229600" cy="4295775"/>
          </a:xfrm>
        </p:spPr>
        <p:txBody>
          <a:bodyPr/>
          <a:lstStyle/>
          <a:p>
            <a:r>
              <a:rPr lang="en-US" b="1"/>
              <a:t>breakeven point</a:t>
            </a:r>
          </a:p>
          <a:p>
            <a:pPr lvl="1"/>
            <a:r>
              <a:rPr lang="en-US"/>
              <a:t>the minimum sales and attendance required to cover all of the expenses of organizing, planning and promoting the event</a:t>
            </a:r>
            <a:br>
              <a:rPr lang="en-US"/>
            </a:br>
            <a:endParaRPr lang="en-US"/>
          </a:p>
          <a:p>
            <a:r>
              <a:rPr lang="en-US" b="1"/>
              <a:t>profit</a:t>
            </a:r>
          </a:p>
          <a:p>
            <a:pPr lvl="1"/>
            <a:r>
              <a:rPr lang="en-US"/>
              <a:t>revenue earned beyond the breakeven point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5BDC9-E986-47A5-B0E6-CFFEFD89C680}" type="slidenum">
              <a:rPr lang="en-US"/>
              <a:pPr/>
              <a:t>13</a:t>
            </a:fld>
            <a:endParaRPr lang="en-US"/>
          </a:p>
        </p:txBody>
      </p:sp>
      <p:sp>
        <p:nvSpPr>
          <p:cNvPr id="521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Opportunity Cost</a:t>
            </a:r>
          </a:p>
        </p:txBody>
      </p:sp>
      <p:sp>
        <p:nvSpPr>
          <p:cNvPr id="521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How do you decide what to spend your discretionary income on? </a:t>
            </a:r>
            <a:br>
              <a:rPr lang="en-US" b="1"/>
            </a:br>
            <a:endParaRPr lang="en-US" b="1"/>
          </a:p>
          <a:p>
            <a:pPr lvl="1"/>
            <a:r>
              <a:rPr lang="en-US" u="sng"/>
              <a:t>Consider the following</a:t>
            </a:r>
            <a:r>
              <a:rPr lang="en-US"/>
              <a:t>:</a:t>
            </a:r>
          </a:p>
          <a:p>
            <a:pPr lvl="3"/>
            <a:r>
              <a:rPr lang="en-US" sz="2800"/>
              <a:t>Convenience</a:t>
            </a:r>
          </a:p>
          <a:p>
            <a:pPr lvl="3"/>
            <a:r>
              <a:rPr lang="en-US" sz="2800"/>
              <a:t>Pleasure</a:t>
            </a:r>
          </a:p>
          <a:p>
            <a:pPr lvl="3"/>
            <a:r>
              <a:rPr lang="en-US" sz="2800"/>
              <a:t>Dollar cost</a:t>
            </a:r>
          </a:p>
          <a:p>
            <a:pPr lvl="3"/>
            <a:r>
              <a:rPr lang="en-US" sz="2800"/>
              <a:t>Opportunity cost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25590-52E5-454C-8186-A2A95050EAB3}" type="slidenum">
              <a:rPr lang="en-US"/>
              <a:pPr/>
              <a:t>14</a:t>
            </a:fld>
            <a:endParaRPr lang="en-US"/>
          </a:p>
        </p:txBody>
      </p:sp>
      <p:sp>
        <p:nvSpPr>
          <p:cNvPr id="566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Opportunity Cost</a:t>
            </a:r>
          </a:p>
        </p:txBody>
      </p:sp>
      <p:sp>
        <p:nvSpPr>
          <p:cNvPr id="566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opportunity cost</a:t>
            </a:r>
            <a:br>
              <a:rPr lang="en-US" b="1"/>
            </a:br>
            <a:endParaRPr lang="en-US" b="1"/>
          </a:p>
          <a:p>
            <a:pPr lvl="1"/>
            <a:r>
              <a:rPr lang="en-US"/>
              <a:t>the value of the next best alternative that you forgo when making a choice</a:t>
            </a:r>
            <a:br>
              <a:rPr lang="en-US"/>
            </a:br>
            <a:endParaRPr lang="en-US"/>
          </a:p>
          <a:p>
            <a:pPr lvl="1"/>
            <a:r>
              <a:rPr lang="en-US"/>
              <a:t>The value is measured in terms of the benefits that you are giving up.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A6E25-85F9-47A6-BA36-1E34693707D2}" type="slidenum">
              <a:rPr lang="en-US"/>
              <a:pPr/>
              <a:t>15</a:t>
            </a:fld>
            <a:endParaRPr lang="en-US"/>
          </a:p>
        </p:txBody>
      </p:sp>
      <p:sp>
        <p:nvSpPr>
          <p:cNvPr id="4464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2444750"/>
            <a:ext cx="8001000" cy="3527425"/>
          </a:xfrm>
          <a:noFill/>
          <a:ln/>
        </p:spPr>
        <p:txBody>
          <a:bodyPr/>
          <a:lstStyle/>
          <a:p>
            <a:r>
              <a:rPr lang="en-US" sz="2800"/>
              <a:t>Explain the reasons for increased sports and entertainment options. </a:t>
            </a:r>
          </a:p>
          <a:p>
            <a:endParaRPr lang="en-US" sz="2800"/>
          </a:p>
          <a:p>
            <a:pPr lvl="1"/>
            <a:r>
              <a:rPr lang="en-US" sz="2400"/>
              <a:t>Increasing population &amp; discretionary income</a:t>
            </a:r>
          </a:p>
          <a:p>
            <a:pPr lvl="1"/>
            <a:r>
              <a:rPr lang="en-US" sz="2400"/>
              <a:t>Increasing demand, more competition</a:t>
            </a:r>
          </a:p>
          <a:p>
            <a:pPr lvl="1"/>
            <a:r>
              <a:rPr lang="en-US" sz="2400"/>
              <a:t>Increasing competition, more consumer choices</a:t>
            </a:r>
          </a:p>
        </p:txBody>
      </p:sp>
      <p:pic>
        <p:nvPicPr>
          <p:cNvPr id="446467" name="Picture 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65835-A12C-43AE-A13B-31D19EE4EF67}" type="slidenum">
              <a:rPr lang="en-US"/>
              <a:pPr/>
              <a:t>16</a:t>
            </a:fld>
            <a:endParaRPr lang="en-US"/>
          </a:p>
        </p:txBody>
      </p:sp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r>
              <a:rPr lang="en-US" sz="2000">
                <a:solidFill>
                  <a:srgbClr val="339933"/>
                </a:solidFill>
              </a:rPr>
              <a:t>Lesson 4.2</a:t>
            </a:r>
            <a:r>
              <a:rPr lang="en-US" sz="2000">
                <a:solidFill>
                  <a:srgbClr val="00CC00"/>
                </a:solidFill>
              </a:rPr>
              <a:t/>
            </a:r>
            <a:br>
              <a:rPr lang="en-US" sz="2000">
                <a:solidFill>
                  <a:srgbClr val="00CC00"/>
                </a:solidFill>
              </a:rPr>
            </a:br>
            <a:r>
              <a:rPr lang="en-US" sz="4000">
                <a:solidFill>
                  <a:schemeClr val="tx1"/>
                </a:solidFill>
              </a:rPr>
              <a:t>Discover What People Want</a:t>
            </a:r>
            <a:r>
              <a:rPr lang="en-US" sz="4000">
                <a:solidFill>
                  <a:srgbClr val="990000"/>
                </a:solidFill>
              </a:rPr>
              <a:t> </a:t>
            </a:r>
          </a:p>
        </p:txBody>
      </p:sp>
      <p:sp>
        <p:nvSpPr>
          <p:cNvPr id="398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229600" cy="3962400"/>
          </a:xfrm>
        </p:spPr>
        <p:txBody>
          <a:bodyPr/>
          <a:lstStyle/>
          <a:p>
            <a:pPr>
              <a:buFontTx/>
              <a:buNone/>
            </a:pPr>
            <a:r>
              <a:rPr lang="en-US" sz="3600" b="1">
                <a:solidFill>
                  <a:schemeClr val="hlink"/>
                </a:solidFill>
              </a:rPr>
              <a:t>Goals</a:t>
            </a:r>
          </a:p>
          <a:p>
            <a:r>
              <a:rPr lang="en-US"/>
              <a:t>Explain the importance of understanding buyer behavior when making marketing decisions.</a:t>
            </a:r>
          </a:p>
          <a:p>
            <a:r>
              <a:rPr lang="en-US"/>
              <a:t>List and describe means of collecting marketing information for use in decision making.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1086A-2124-4061-97C5-FBB2B3BC05F5}" type="slidenum">
              <a:rPr lang="en-US"/>
              <a:pPr/>
              <a:t>17</a:t>
            </a:fld>
            <a:endParaRPr lang="en-US"/>
          </a:p>
        </p:txBody>
      </p:sp>
      <p:sp>
        <p:nvSpPr>
          <p:cNvPr id="567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/>
          <a:lstStyle/>
          <a:p>
            <a:r>
              <a:rPr lang="en-US" b="1"/>
              <a:t>OPENING ACT </a:t>
            </a:r>
            <a:br>
              <a:rPr lang="en-US" b="1"/>
            </a:br>
            <a:r>
              <a:rPr lang="en-US" b="1"/>
              <a:t>Page 97</a:t>
            </a:r>
          </a:p>
        </p:txBody>
      </p:sp>
      <p:sp>
        <p:nvSpPr>
          <p:cNvPr id="567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86000"/>
            <a:ext cx="7848600" cy="4038600"/>
          </a:xfrm>
        </p:spPr>
        <p:txBody>
          <a:bodyPr/>
          <a:lstStyle/>
          <a:p>
            <a:r>
              <a:rPr lang="en-US" b="1"/>
              <a:t>Discuss how you would research possible sponsors.</a:t>
            </a:r>
          </a:p>
          <a:p>
            <a:endParaRPr lang="en-US" b="1"/>
          </a:p>
          <a:p>
            <a:r>
              <a:rPr lang="en-US" b="1"/>
              <a:t>What information would you need to ensure a mutually beneficial relationship?</a:t>
            </a:r>
          </a:p>
        </p:txBody>
      </p:sp>
      <p:pic>
        <p:nvPicPr>
          <p:cNvPr id="5673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5048250"/>
            <a:ext cx="22098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4EE6C-DF3E-4379-A652-7DDC0FC624C9}" type="slidenum">
              <a:rPr lang="en-US"/>
              <a:pPr/>
              <a:t>18</a:t>
            </a:fld>
            <a:endParaRPr lang="en-US"/>
          </a:p>
        </p:txBody>
      </p:sp>
      <p:sp>
        <p:nvSpPr>
          <p:cNvPr id="524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UNDERSTAND BUYER BEHAVIOR</a:t>
            </a:r>
          </a:p>
        </p:txBody>
      </p:sp>
      <p:sp>
        <p:nvSpPr>
          <p:cNvPr id="524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7848600" cy="4495800"/>
          </a:xfrm>
        </p:spPr>
        <p:txBody>
          <a:bodyPr/>
          <a:lstStyle/>
          <a:p>
            <a:r>
              <a:rPr lang="en-US" b="1"/>
              <a:t>economic market</a:t>
            </a:r>
          </a:p>
          <a:p>
            <a:pPr lvl="1"/>
            <a:r>
              <a:rPr lang="en-US"/>
              <a:t>all of the consumers who will purchase a product or service</a:t>
            </a:r>
            <a:br>
              <a:rPr lang="en-US"/>
            </a:br>
            <a:endParaRPr lang="en-US"/>
          </a:p>
          <a:p>
            <a:pPr lvl="1"/>
            <a:r>
              <a:rPr lang="en-US"/>
              <a:t>Two major goals:</a:t>
            </a:r>
          </a:p>
          <a:p>
            <a:pPr lvl="2"/>
            <a:r>
              <a:rPr lang="en-US"/>
              <a:t>Determine what consumers want</a:t>
            </a:r>
          </a:p>
          <a:p>
            <a:pPr lvl="2"/>
            <a:r>
              <a:rPr lang="en-US"/>
              <a:t>How much they are willing to spend</a:t>
            </a:r>
          </a:p>
          <a:p>
            <a:pPr lvl="2">
              <a:buFontTx/>
              <a:buNone/>
            </a:pPr>
            <a:endParaRPr lang="en-US"/>
          </a:p>
          <a:p>
            <a:pPr lvl="1"/>
            <a:endParaRPr lang="en-US"/>
          </a:p>
        </p:txBody>
      </p:sp>
      <p:pic>
        <p:nvPicPr>
          <p:cNvPr id="52429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5300" y="4975225"/>
            <a:ext cx="2298700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58ED5-9BD2-46E7-B226-27FCBAAE39C0}" type="slidenum">
              <a:rPr lang="en-US"/>
              <a:pPr/>
              <a:t>19</a:t>
            </a:fld>
            <a:endParaRPr lang="en-US"/>
          </a:p>
        </p:txBody>
      </p:sp>
      <p:sp>
        <p:nvSpPr>
          <p:cNvPr id="525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Consumer Spending Habits</a:t>
            </a:r>
          </a:p>
        </p:txBody>
      </p:sp>
      <p:sp>
        <p:nvSpPr>
          <p:cNvPr id="525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en-US"/>
              <a:t>Research spending habits of consumers.</a:t>
            </a:r>
            <a:br>
              <a:rPr lang="en-US"/>
            </a:br>
            <a:endParaRPr lang="en-US"/>
          </a:p>
          <a:p>
            <a:r>
              <a:rPr lang="en-US"/>
              <a:t>The price fans are willing to pay relates to their perception of the benefits derived.</a:t>
            </a:r>
          </a:p>
          <a:p>
            <a:endParaRPr lang="en-US" b="1"/>
          </a:p>
          <a:p>
            <a:r>
              <a:rPr lang="en-US" b="1" u="sng"/>
              <a:t>benefits derived</a:t>
            </a:r>
          </a:p>
          <a:p>
            <a:pPr lvl="1"/>
            <a:r>
              <a:rPr lang="en-US"/>
              <a:t>the value people believe they </a:t>
            </a:r>
            <a:br>
              <a:rPr lang="en-US"/>
            </a:br>
            <a:r>
              <a:rPr lang="en-US"/>
              <a:t>receive from a product or service</a:t>
            </a:r>
          </a:p>
        </p:txBody>
      </p:sp>
      <p:pic>
        <p:nvPicPr>
          <p:cNvPr id="525316" name="Picture 4"/>
          <p:cNvPicPr>
            <a:picLocks noChangeAspect="1" noChangeArrowheads="1"/>
          </p:cNvPicPr>
          <p:nvPr/>
        </p:nvPicPr>
        <p:blipFill>
          <a:blip r:embed="rId2" cstate="print"/>
          <a:srcRect l="36719" t="44792" r="37500" b="31250"/>
          <a:stretch>
            <a:fillRect/>
          </a:stretch>
        </p:blipFill>
        <p:spPr bwMode="auto">
          <a:xfrm>
            <a:off x="6629400" y="5053013"/>
            <a:ext cx="2514600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0E5A-0AF9-42FA-A6BC-DFACA8C985D4}" type="slidenum">
              <a:rPr lang="en-US"/>
              <a:pPr/>
              <a:t>2</a:t>
            </a:fld>
            <a:endParaRPr lang="en-US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077200" cy="1143000"/>
          </a:xfrm>
        </p:spPr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Winning Strategies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458200" cy="4114800"/>
          </a:xfrm>
        </p:spPr>
        <p:txBody>
          <a:bodyPr/>
          <a:lstStyle/>
          <a:p>
            <a:r>
              <a:rPr lang="en-US" sz="2800"/>
              <a:t>U.S. teenagers spend $175 billion annually</a:t>
            </a:r>
          </a:p>
          <a:p>
            <a:r>
              <a:rPr lang="en-US" sz="2800"/>
              <a:t>teens are trendsetters and early adopters</a:t>
            </a:r>
          </a:p>
          <a:p>
            <a:r>
              <a:rPr lang="en-US" sz="2800"/>
              <a:t>teens offer a potential lifetime of purchasing for products they start to use when they are young</a:t>
            </a:r>
          </a:p>
          <a:p>
            <a:r>
              <a:rPr lang="en-US" sz="2800"/>
              <a:t>in an effort to obtain teen customers, Frito-Lay initiated a variety of innovative marketing techniques involving music partnerships</a:t>
            </a:r>
          </a:p>
          <a:p>
            <a:pPr lvl="1"/>
            <a:r>
              <a:rPr lang="en-US" sz="2400"/>
              <a:t>this strategy resulted in a huge return on investment</a:t>
            </a:r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457200" y="1066800"/>
            <a:ext cx="525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/>
              <a:t>Frito-Lay Reaches Teens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3C042-AC04-40F0-9634-6F2DCFE8E0B7}" type="slidenum">
              <a:rPr lang="en-US"/>
              <a:pPr/>
              <a:t>20</a:t>
            </a:fld>
            <a:endParaRPr lang="en-US"/>
          </a:p>
        </p:txBody>
      </p:sp>
      <p:sp>
        <p:nvSpPr>
          <p:cNvPr id="531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8077200" cy="4495800"/>
          </a:xfrm>
        </p:spPr>
        <p:txBody>
          <a:bodyPr/>
          <a:lstStyle/>
          <a:p>
            <a:r>
              <a:rPr lang="en-US" b="1" u="sng"/>
              <a:t>comparative advantage</a:t>
            </a:r>
            <a:endParaRPr lang="en-US" u="sng"/>
          </a:p>
          <a:p>
            <a:pPr lvl="1"/>
            <a:r>
              <a:rPr lang="en-US"/>
              <a:t>the capability to produce products or services more efficiently and economically than the competition</a:t>
            </a:r>
          </a:p>
          <a:p>
            <a:pPr lvl="1"/>
            <a:endParaRPr lang="en-US"/>
          </a:p>
          <a:p>
            <a:pPr lvl="1"/>
            <a:r>
              <a:rPr lang="en-US"/>
              <a:t>Should be able to pass along production cost savings to the consumers in the form of </a:t>
            </a:r>
            <a:r>
              <a:rPr lang="en-US" b="1"/>
              <a:t>LOWER PRICES</a:t>
            </a:r>
            <a:r>
              <a:rPr lang="en-US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E9C51-7C07-4535-932D-DF1D68A27924}" type="slidenum">
              <a:rPr lang="en-US"/>
              <a:pPr/>
              <a:t>21</a:t>
            </a:fld>
            <a:endParaRPr lang="en-US"/>
          </a:p>
        </p:txBody>
      </p:sp>
      <p:sp>
        <p:nvSpPr>
          <p:cNvPr id="530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Consumer Wants and Needs</a:t>
            </a:r>
          </a:p>
        </p:txBody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848600" cy="4191000"/>
          </a:xfrm>
        </p:spPr>
        <p:txBody>
          <a:bodyPr/>
          <a:lstStyle/>
          <a:p>
            <a:r>
              <a:rPr lang="en-US"/>
              <a:t> </a:t>
            </a:r>
            <a:r>
              <a:rPr lang="en-US" b="1" i="1"/>
              <a:t>hierarchy of needs</a:t>
            </a:r>
          </a:p>
          <a:p>
            <a:pPr lvl="1"/>
            <a:r>
              <a:rPr lang="en-US"/>
              <a:t>Abraham Maslow (American Psychologist) </a:t>
            </a:r>
          </a:p>
          <a:p>
            <a:pPr lvl="1"/>
            <a:r>
              <a:rPr lang="en-US"/>
              <a:t>identifies five human areas of needs</a:t>
            </a:r>
          </a:p>
          <a:p>
            <a:pPr lvl="1"/>
            <a:r>
              <a:rPr lang="en-US"/>
              <a:t>Referenced when studying human behavior</a:t>
            </a:r>
            <a:br>
              <a:rPr lang="en-US"/>
            </a:br>
            <a:endParaRPr lang="en-US"/>
          </a:p>
          <a:p>
            <a:pPr lvl="1"/>
            <a:r>
              <a:rPr lang="en-US"/>
              <a:t>Levels of needs must be met </a:t>
            </a:r>
            <a:br>
              <a:rPr lang="en-US"/>
            </a:br>
            <a:r>
              <a:rPr lang="en-US"/>
              <a:t>one level at a time. </a:t>
            </a:r>
          </a:p>
        </p:txBody>
      </p:sp>
      <p:pic>
        <p:nvPicPr>
          <p:cNvPr id="53043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5300" y="4975225"/>
            <a:ext cx="2298700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5086-5170-438F-B8F5-2681CDF67979}" type="slidenum">
              <a:rPr lang="en-US"/>
              <a:pPr/>
              <a:t>22</a:t>
            </a:fld>
            <a:endParaRPr lang="en-US"/>
          </a:p>
        </p:txBody>
      </p:sp>
      <p:pic>
        <p:nvPicPr>
          <p:cNvPr id="526340" name="Picture 4"/>
          <p:cNvPicPr>
            <a:picLocks noChangeAspect="1" noChangeArrowheads="1"/>
          </p:cNvPicPr>
          <p:nvPr/>
        </p:nvPicPr>
        <p:blipFill>
          <a:blip r:embed="rId2" cstate="print"/>
          <a:srcRect l="3906" t="18750" r="3125" b="17708"/>
          <a:stretch>
            <a:fillRect/>
          </a:stretch>
        </p:blipFill>
        <p:spPr bwMode="auto">
          <a:xfrm>
            <a:off x="0" y="685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D770F-A7AF-42C8-853A-424A4A0BD77F}" type="slidenum">
              <a:rPr lang="en-US"/>
              <a:pPr/>
              <a:t>23</a:t>
            </a:fld>
            <a:endParaRPr lang="en-US"/>
          </a:p>
        </p:txBody>
      </p:sp>
      <p:sp>
        <p:nvSpPr>
          <p:cNvPr id="532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763000" cy="480060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b="1"/>
              <a:t>emotional purchases</a:t>
            </a:r>
            <a:endParaRPr lang="en-US"/>
          </a:p>
          <a:p>
            <a:pPr marL="990600" lvl="1" indent="-533400"/>
            <a:r>
              <a:rPr lang="en-US"/>
              <a:t>spend with little thought during emotional times</a:t>
            </a:r>
            <a:br>
              <a:rPr lang="en-US"/>
            </a:br>
            <a:endParaRPr lang="en-US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b="1"/>
              <a:t>rational purchases</a:t>
            </a:r>
          </a:p>
          <a:p>
            <a:pPr marL="990600" lvl="1" indent="-533400"/>
            <a:r>
              <a:rPr lang="en-US"/>
              <a:t>define wants and needs</a:t>
            </a:r>
          </a:p>
          <a:p>
            <a:pPr marL="990600" lvl="1" indent="-533400"/>
            <a:r>
              <a:rPr lang="en-US"/>
              <a:t>assess priorities and budget</a:t>
            </a:r>
          </a:p>
          <a:p>
            <a:pPr marL="990600" lvl="1" indent="-533400"/>
            <a:r>
              <a:rPr lang="en-US"/>
              <a:t>conduct research</a:t>
            </a:r>
          </a:p>
          <a:p>
            <a:pPr marL="990600" lvl="1" indent="-533400"/>
            <a:r>
              <a:rPr lang="en-US"/>
              <a:t>compare alternatives</a:t>
            </a:r>
          </a:p>
          <a:p>
            <a:pPr marL="990600" lvl="1" indent="-533400"/>
            <a:r>
              <a:rPr lang="en-US"/>
              <a:t>make a well thought out purchase</a:t>
            </a:r>
          </a:p>
        </p:txBody>
      </p:sp>
      <p:sp>
        <p:nvSpPr>
          <p:cNvPr id="532483" name="Rectangle 3"/>
          <p:cNvSpPr>
            <a:spLocks noChangeArrowheads="1"/>
          </p:cNvSpPr>
          <p:nvPr/>
        </p:nvSpPr>
        <p:spPr bwMode="auto">
          <a:xfrm>
            <a:off x="685800" y="4572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4400">
                <a:solidFill>
                  <a:schemeClr val="hlink"/>
                </a:solidFill>
                <a:latin typeface="Arial" charset="0"/>
              </a:rPr>
              <a:t>Buying Motives</a:t>
            </a:r>
            <a:r>
              <a:rPr lang="en-US" sz="3200" b="1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97261-392C-446F-82E6-D888FED3BE23}" type="slidenum">
              <a:rPr lang="en-US"/>
              <a:pPr/>
              <a:t>24</a:t>
            </a:fld>
            <a:endParaRPr lang="en-US"/>
          </a:p>
        </p:txBody>
      </p:sp>
      <p:sp>
        <p:nvSpPr>
          <p:cNvPr id="556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358140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 startAt="3"/>
            </a:pPr>
            <a:r>
              <a:rPr lang="en-US" b="1"/>
              <a:t>patronage purchases</a:t>
            </a:r>
            <a:endParaRPr lang="en-US"/>
          </a:p>
          <a:p>
            <a:pPr marL="990600" lvl="1" indent="-533400"/>
            <a:r>
              <a:rPr lang="en-US"/>
              <a:t>based on loyalty to a particular brand or product</a:t>
            </a:r>
          </a:p>
        </p:txBody>
      </p:sp>
      <p:sp>
        <p:nvSpPr>
          <p:cNvPr id="556036" name="Rectangle 4"/>
          <p:cNvSpPr>
            <a:spLocks noChangeArrowheads="1"/>
          </p:cNvSpPr>
          <p:nvPr/>
        </p:nvSpPr>
        <p:spPr bwMode="auto">
          <a:xfrm>
            <a:off x="685800" y="4572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4400">
                <a:solidFill>
                  <a:schemeClr val="hlink"/>
                </a:solidFill>
                <a:latin typeface="Arial" charset="0"/>
              </a:rPr>
              <a:t>Buying Motives</a:t>
            </a:r>
            <a:r>
              <a:rPr lang="en-US" sz="3200" b="1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287E-9AC8-4143-B9B9-2B1BAC466D90}" type="slidenum">
              <a:rPr lang="en-US"/>
              <a:pPr/>
              <a:t>25</a:t>
            </a:fld>
            <a:endParaRPr lang="en-US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97150"/>
            <a:ext cx="8001000" cy="3529013"/>
          </a:xfrm>
          <a:noFill/>
          <a:ln/>
        </p:spPr>
        <p:txBody>
          <a:bodyPr/>
          <a:lstStyle/>
          <a:p>
            <a:r>
              <a:rPr lang="en-US"/>
              <a:t>What is meant by benefits derived?</a:t>
            </a:r>
          </a:p>
          <a:p>
            <a:endParaRPr lang="en-US"/>
          </a:p>
          <a:p>
            <a:pPr lvl="1"/>
            <a:r>
              <a:rPr lang="en-US"/>
              <a:t>Value that people believe they receive from buying a product or service.</a:t>
            </a:r>
          </a:p>
        </p:txBody>
      </p:sp>
      <p:pic>
        <p:nvPicPr>
          <p:cNvPr id="397316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9C9F7-E571-45C9-9EB9-F15DE263D3F5}" type="slidenum">
              <a:rPr lang="en-US"/>
              <a:pPr/>
              <a:t>26</a:t>
            </a:fld>
            <a:endParaRPr lang="en-US"/>
          </a:p>
        </p:txBody>
      </p:sp>
      <p:sp>
        <p:nvSpPr>
          <p:cNvPr id="523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06588"/>
            <a:ext cx="7772400" cy="42195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Consumer decision-making process involves the following steps.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 lvl="1">
              <a:lnSpc>
                <a:spcPct val="90000"/>
              </a:lnSpc>
            </a:pPr>
            <a:r>
              <a:rPr lang="en-US"/>
              <a:t>recognize a need or a want</a:t>
            </a:r>
          </a:p>
          <a:p>
            <a:pPr lvl="1">
              <a:lnSpc>
                <a:spcPct val="90000"/>
              </a:lnSpc>
            </a:pPr>
            <a:r>
              <a:rPr lang="en-US"/>
              <a:t>conduct product research</a:t>
            </a:r>
          </a:p>
          <a:p>
            <a:pPr lvl="1">
              <a:lnSpc>
                <a:spcPct val="90000"/>
              </a:lnSpc>
            </a:pPr>
            <a:r>
              <a:rPr lang="en-US"/>
              <a:t>evaluate choices</a:t>
            </a:r>
          </a:p>
          <a:p>
            <a:pPr lvl="1">
              <a:lnSpc>
                <a:spcPct val="90000"/>
              </a:lnSpc>
            </a:pPr>
            <a:r>
              <a:rPr lang="en-US"/>
              <a:t>decide what to purchase</a:t>
            </a:r>
          </a:p>
          <a:p>
            <a:pPr lvl="1">
              <a:lnSpc>
                <a:spcPct val="90000"/>
              </a:lnSpc>
            </a:pPr>
            <a:r>
              <a:rPr lang="en-US"/>
              <a:t>evaluate the product after the purchase</a:t>
            </a:r>
          </a:p>
        </p:txBody>
      </p:sp>
      <p:sp>
        <p:nvSpPr>
          <p:cNvPr id="52326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GATHER INFORMATION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D89EF-8828-471A-857D-866995D04E8A}" type="slidenum">
              <a:rPr lang="en-US"/>
              <a:pPr/>
              <a:t>27</a:t>
            </a:fld>
            <a:endParaRPr lang="en-US"/>
          </a:p>
        </p:txBody>
      </p:sp>
      <p:sp>
        <p:nvSpPr>
          <p:cNvPr id="527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GATHER INFORMATION</a:t>
            </a:r>
          </a:p>
        </p:txBody>
      </p:sp>
      <p:sp>
        <p:nvSpPr>
          <p:cNvPr id="527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Marketers must be aware of the decision making process.</a:t>
            </a:r>
            <a:br>
              <a:rPr lang="en-US"/>
            </a:b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Marketers are often involved in every step of the decision-making process.</a:t>
            </a:r>
            <a:br>
              <a:rPr lang="en-US"/>
            </a:br>
            <a:endParaRPr lang="en-US"/>
          </a:p>
          <a:p>
            <a:pPr lvl="1">
              <a:lnSpc>
                <a:spcPct val="90000"/>
              </a:lnSpc>
            </a:pPr>
            <a:r>
              <a:rPr lang="en-US"/>
              <a:t>Recognize the need</a:t>
            </a:r>
          </a:p>
          <a:p>
            <a:pPr lvl="1">
              <a:lnSpc>
                <a:spcPct val="90000"/>
              </a:lnSpc>
            </a:pPr>
            <a:r>
              <a:rPr lang="en-US"/>
              <a:t>Provide information</a:t>
            </a:r>
          </a:p>
          <a:p>
            <a:pPr lvl="1">
              <a:lnSpc>
                <a:spcPct val="90000"/>
              </a:lnSpc>
            </a:pPr>
            <a:r>
              <a:rPr lang="en-US"/>
              <a:t>Assist with purchase</a:t>
            </a:r>
          </a:p>
          <a:p>
            <a:pPr lvl="1">
              <a:lnSpc>
                <a:spcPct val="90000"/>
              </a:lnSpc>
            </a:pPr>
            <a:r>
              <a:rPr lang="en-US"/>
              <a:t>Follow-up (ensure satisfaction)</a:t>
            </a:r>
          </a:p>
        </p:txBody>
      </p:sp>
      <p:pic>
        <p:nvPicPr>
          <p:cNvPr id="52736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5300" y="4975225"/>
            <a:ext cx="2298700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4E406-9316-46E0-8BBF-4A05AC8AF391}" type="slidenum">
              <a:rPr lang="en-US"/>
              <a:pPr/>
              <a:t>28</a:t>
            </a:fld>
            <a:endParaRPr lang="en-US"/>
          </a:p>
        </p:txBody>
      </p:sp>
      <p:sp>
        <p:nvSpPr>
          <p:cNvPr id="528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chemeClr val="hlink"/>
                </a:solidFill>
              </a:rPr>
              <a:t>Information Needed for </a:t>
            </a:r>
            <a:br>
              <a:rPr lang="en-US" sz="4000">
                <a:solidFill>
                  <a:schemeClr val="hlink"/>
                </a:solidFill>
              </a:rPr>
            </a:br>
            <a:r>
              <a:rPr lang="en-US" sz="4000">
                <a:solidFill>
                  <a:schemeClr val="hlink"/>
                </a:solidFill>
              </a:rPr>
              <a:t>Marketing Decisions</a:t>
            </a:r>
          </a:p>
        </p:txBody>
      </p:sp>
      <p:sp>
        <p:nvSpPr>
          <p:cNvPr id="528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343400"/>
          </a:xfrm>
        </p:spPr>
        <p:txBody>
          <a:bodyPr/>
          <a:lstStyle/>
          <a:p>
            <a:r>
              <a:rPr lang="en-US"/>
              <a:t>Information about consumers that is important to consider include: </a:t>
            </a:r>
            <a:br>
              <a:rPr lang="en-US"/>
            </a:br>
            <a:endParaRPr lang="en-US"/>
          </a:p>
          <a:p>
            <a:pPr lvl="1"/>
            <a:r>
              <a:rPr lang="en-US"/>
              <a:t>demographics</a:t>
            </a:r>
          </a:p>
          <a:p>
            <a:pPr lvl="1"/>
            <a:r>
              <a:rPr lang="en-US"/>
              <a:t>shopping behaviors</a:t>
            </a:r>
          </a:p>
          <a:p>
            <a:pPr lvl="1"/>
            <a:r>
              <a:rPr lang="en-US"/>
              <a:t>how consumers spend money</a:t>
            </a:r>
          </a:p>
          <a:p>
            <a:pPr lvl="1"/>
            <a:r>
              <a:rPr lang="en-US"/>
              <a:t>product and brand preferences</a:t>
            </a:r>
          </a:p>
          <a:p>
            <a:pPr lvl="1"/>
            <a:r>
              <a:rPr lang="en-US"/>
              <a:t>frequency of purchases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D5030-E0FA-4236-9E93-89F77CEC567B}" type="slidenum">
              <a:rPr lang="en-US"/>
              <a:pPr/>
              <a:t>29</a:t>
            </a:fld>
            <a:endParaRPr lang="en-US"/>
          </a:p>
        </p:txBody>
      </p:sp>
      <p:sp>
        <p:nvSpPr>
          <p:cNvPr id="533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648200"/>
          </a:xfrm>
        </p:spPr>
        <p:txBody>
          <a:bodyPr/>
          <a:lstStyle/>
          <a:p>
            <a:pPr lvl="1"/>
            <a:r>
              <a:rPr lang="en-US"/>
              <a:t>economic uncertainty reduces consumer spending (postpone large purchases)</a:t>
            </a:r>
            <a:br>
              <a:rPr lang="en-US"/>
            </a:br>
            <a:endParaRPr lang="en-US"/>
          </a:p>
          <a:p>
            <a:pPr lvl="1"/>
            <a:r>
              <a:rPr lang="en-US"/>
              <a:t>marketplace competition &amp; product quality provides consumers with choices</a:t>
            </a:r>
            <a:br>
              <a:rPr lang="en-US"/>
            </a:br>
            <a:endParaRPr lang="en-US"/>
          </a:p>
          <a:p>
            <a:pPr lvl="1"/>
            <a:r>
              <a:rPr lang="en-US"/>
              <a:t>Government regulations, laws, ethics </a:t>
            </a:r>
            <a:br>
              <a:rPr lang="en-US"/>
            </a:br>
            <a:endParaRPr lang="en-US"/>
          </a:p>
          <a:p>
            <a:pPr lvl="1"/>
            <a:r>
              <a:rPr lang="en-US"/>
              <a:t>technological advances have impacted how consumers research and buy products</a:t>
            </a:r>
          </a:p>
        </p:txBody>
      </p:sp>
      <p:sp>
        <p:nvSpPr>
          <p:cNvPr id="533507" name="Rectangle 3"/>
          <p:cNvSpPr>
            <a:spLocks noChangeArrowheads="1"/>
          </p:cNvSpPr>
          <p:nvPr/>
        </p:nvSpPr>
        <p:spPr bwMode="auto">
          <a:xfrm>
            <a:off x="685800" y="304800"/>
            <a:ext cx="7848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>
                <a:latin typeface="Arial" charset="0"/>
              </a:rPr>
              <a:t>The business environment impacts consumer spending as follows: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CEE84-EED9-49F1-9CB2-420E2A7C9F01}" type="slidenum">
              <a:rPr lang="en-US"/>
              <a:pPr/>
              <a:t>3</a:t>
            </a:fld>
            <a:endParaRPr lang="en-US"/>
          </a:p>
        </p:txBody>
      </p:sp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229600" cy="1143000"/>
          </a:xfrm>
        </p:spPr>
        <p:txBody>
          <a:bodyPr/>
          <a:lstStyle/>
          <a:p>
            <a:r>
              <a:rPr lang="en-US" sz="2000">
                <a:solidFill>
                  <a:srgbClr val="339933"/>
                </a:solidFill>
              </a:rPr>
              <a:t>Lesson 4.1</a:t>
            </a:r>
            <a:r>
              <a:rPr lang="en-US" sz="2000">
                <a:solidFill>
                  <a:srgbClr val="00CC00"/>
                </a:solidFill>
              </a:rPr>
              <a:t/>
            </a:r>
            <a:br>
              <a:rPr lang="en-US" sz="2000">
                <a:solidFill>
                  <a:srgbClr val="00CC00"/>
                </a:solidFill>
              </a:rPr>
            </a:br>
            <a:r>
              <a:rPr lang="en-US" sz="4000">
                <a:solidFill>
                  <a:schemeClr val="tx1"/>
                </a:solidFill>
              </a:rPr>
              <a:t>The Marketing Concept</a:t>
            </a:r>
          </a:p>
        </p:txBody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3600" b="1">
                <a:solidFill>
                  <a:schemeClr val="hlink"/>
                </a:solidFill>
              </a:rPr>
              <a:t>Goals</a:t>
            </a:r>
          </a:p>
          <a:p>
            <a:r>
              <a:rPr lang="en-US"/>
              <a:t>Explain the central focus of the marketing concept.</a:t>
            </a:r>
          </a:p>
          <a:p>
            <a:r>
              <a:rPr lang="en-US"/>
              <a:t>Explain the reasons for increased sports and entertainment options.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EF7D-CD5A-4B39-9D9A-CCC73934D8ED}" type="slidenum">
              <a:rPr lang="en-US"/>
              <a:pPr/>
              <a:t>30</a:t>
            </a:fld>
            <a:endParaRPr lang="en-US"/>
          </a:p>
        </p:txBody>
      </p:sp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chemeClr val="hlink"/>
                </a:solidFill>
              </a:rPr>
              <a:t>Sources of Information for Businesses</a:t>
            </a:r>
          </a:p>
        </p:txBody>
      </p:sp>
      <p:sp>
        <p:nvSpPr>
          <p:cNvPr id="529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4375"/>
            <a:ext cx="8229600" cy="41417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i="1"/>
              <a:t>internal sources</a:t>
            </a:r>
          </a:p>
          <a:p>
            <a:pPr lvl="1">
              <a:lnSpc>
                <a:spcPct val="90000"/>
              </a:lnSpc>
            </a:pPr>
            <a:r>
              <a:rPr lang="en-US"/>
              <a:t>a business’s own customer records, sales records, production records, and operation records</a:t>
            </a:r>
            <a:br>
              <a:rPr lang="en-US"/>
            </a:br>
            <a:endParaRPr lang="en-US"/>
          </a:p>
          <a:p>
            <a:pPr>
              <a:lnSpc>
                <a:spcPct val="90000"/>
              </a:lnSpc>
            </a:pPr>
            <a:r>
              <a:rPr lang="en-US" b="1" i="1"/>
              <a:t>external sources</a:t>
            </a:r>
          </a:p>
          <a:p>
            <a:pPr lvl="1">
              <a:lnSpc>
                <a:spcPct val="90000"/>
              </a:lnSpc>
            </a:pPr>
            <a:r>
              <a:rPr lang="en-US"/>
              <a:t>government reports, trade and professional organizations, business publications, commercial data, and information services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5F69-AE89-4FD5-8389-C1B0329F88F3}" type="slidenum">
              <a:rPr lang="en-US"/>
              <a:pPr/>
              <a:t>31</a:t>
            </a:fld>
            <a:endParaRPr lang="en-US"/>
          </a:p>
        </p:txBody>
      </p:sp>
      <p:sp>
        <p:nvSpPr>
          <p:cNvPr id="534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3962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i="1"/>
              <a:t>primary data</a:t>
            </a:r>
          </a:p>
          <a:p>
            <a:pPr lvl="1">
              <a:lnSpc>
                <a:spcPct val="90000"/>
              </a:lnSpc>
            </a:pPr>
            <a:r>
              <a:rPr lang="en-US"/>
              <a:t>obtained for the first time and specifically for the particular problem or issue being studied</a:t>
            </a:r>
            <a:br>
              <a:rPr lang="en-US"/>
            </a:br>
            <a:endParaRPr lang="en-US"/>
          </a:p>
          <a:p>
            <a:pPr>
              <a:lnSpc>
                <a:spcPct val="90000"/>
              </a:lnSpc>
            </a:pPr>
            <a:r>
              <a:rPr lang="en-US" b="1" i="1"/>
              <a:t>secondary data</a:t>
            </a:r>
          </a:p>
          <a:p>
            <a:pPr lvl="1">
              <a:lnSpc>
                <a:spcPct val="90000"/>
              </a:lnSpc>
            </a:pPr>
            <a:r>
              <a:rPr lang="en-US"/>
              <a:t>information previously collected for another purpose but is now found useful in the current study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11A10-B985-42E5-8AC8-501D2F160FD3}" type="slidenum">
              <a:rPr lang="en-US"/>
              <a:pPr/>
              <a:t>32</a:t>
            </a:fld>
            <a:endParaRPr lang="en-US"/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67000"/>
            <a:ext cx="8305800" cy="3505200"/>
          </a:xfrm>
          <a:noFill/>
          <a:ln/>
        </p:spPr>
        <p:txBody>
          <a:bodyPr/>
          <a:lstStyle/>
          <a:p>
            <a:r>
              <a:rPr lang="en-US"/>
              <a:t>Explain the difference between primary and secondary data.</a:t>
            </a:r>
          </a:p>
          <a:p>
            <a:endParaRPr lang="en-US"/>
          </a:p>
          <a:p>
            <a:pPr lvl="1"/>
            <a:r>
              <a:rPr lang="en-US"/>
              <a:t>Primary: obtained 1</a:t>
            </a:r>
            <a:r>
              <a:rPr lang="en-US" baseline="30000"/>
              <a:t>st</a:t>
            </a:r>
            <a:r>
              <a:rPr lang="en-US"/>
              <a:t> time for specific problem</a:t>
            </a:r>
          </a:p>
          <a:p>
            <a:pPr lvl="1"/>
            <a:r>
              <a:rPr lang="en-US"/>
              <a:t>Secondary: previously collected, other purpose </a:t>
            </a:r>
          </a:p>
        </p:txBody>
      </p:sp>
      <p:pic>
        <p:nvPicPr>
          <p:cNvPr id="405508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B5F27-CC8B-4655-AADE-EA50E540F2F3}" type="slidenum">
              <a:rPr lang="en-US"/>
              <a:pPr/>
              <a:t>33</a:t>
            </a:fld>
            <a:endParaRPr lang="en-US"/>
          </a:p>
        </p:txBody>
      </p:sp>
      <p:sp>
        <p:nvSpPr>
          <p:cNvPr id="535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229600" cy="1143000"/>
          </a:xfrm>
        </p:spPr>
        <p:txBody>
          <a:bodyPr/>
          <a:lstStyle/>
          <a:p>
            <a:r>
              <a:rPr lang="en-US" sz="2000">
                <a:solidFill>
                  <a:srgbClr val="339933"/>
                </a:solidFill>
              </a:rPr>
              <a:t>Lesson 4.3</a:t>
            </a:r>
            <a:r>
              <a:rPr lang="en-US" sz="2000">
                <a:solidFill>
                  <a:srgbClr val="00CC00"/>
                </a:solidFill>
              </a:rPr>
              <a:t/>
            </a:r>
            <a:br>
              <a:rPr lang="en-US" sz="2000">
                <a:solidFill>
                  <a:srgbClr val="00CC00"/>
                </a:solidFill>
              </a:rPr>
            </a:br>
            <a:r>
              <a:rPr lang="en-US" sz="4000">
                <a:solidFill>
                  <a:schemeClr val="tx1"/>
                </a:solidFill>
              </a:rPr>
              <a:t>Target Markets</a:t>
            </a:r>
          </a:p>
        </p:txBody>
      </p:sp>
      <p:sp>
        <p:nvSpPr>
          <p:cNvPr id="535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90763"/>
            <a:ext cx="8229600" cy="3835400"/>
          </a:xfrm>
        </p:spPr>
        <p:txBody>
          <a:bodyPr/>
          <a:lstStyle/>
          <a:p>
            <a:pPr>
              <a:buFontTx/>
              <a:buNone/>
            </a:pPr>
            <a:r>
              <a:rPr lang="en-US" sz="3600" b="1">
                <a:solidFill>
                  <a:schemeClr val="hlink"/>
                </a:solidFill>
              </a:rPr>
              <a:t>Goals</a:t>
            </a:r>
          </a:p>
          <a:p>
            <a:r>
              <a:rPr lang="en-US"/>
              <a:t>Define target market and market segment.</a:t>
            </a:r>
          </a:p>
          <a:p>
            <a:r>
              <a:rPr lang="en-US"/>
              <a:t>Describe how businesses use market segmentation.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843B5-DD42-4884-99D6-55C121E1ABA9}" type="slidenum">
              <a:rPr lang="en-US"/>
              <a:pPr/>
              <a:t>34</a:t>
            </a:fld>
            <a:endParaRPr lang="en-US"/>
          </a:p>
        </p:txBody>
      </p:sp>
      <p:sp>
        <p:nvSpPr>
          <p:cNvPr id="568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chemeClr val="hlink"/>
                </a:solidFill>
              </a:rPr>
              <a:t>OPENING ACT</a:t>
            </a:r>
            <a:br>
              <a:rPr lang="en-US" sz="4000">
                <a:solidFill>
                  <a:schemeClr val="hlink"/>
                </a:solidFill>
              </a:rPr>
            </a:br>
            <a:r>
              <a:rPr lang="en-US" sz="4000">
                <a:solidFill>
                  <a:schemeClr val="hlink"/>
                </a:solidFill>
              </a:rPr>
              <a:t>Page 103</a:t>
            </a:r>
          </a:p>
        </p:txBody>
      </p:sp>
      <p:sp>
        <p:nvSpPr>
          <p:cNvPr id="568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54188"/>
            <a:ext cx="7772400" cy="3987800"/>
          </a:xfrm>
        </p:spPr>
        <p:txBody>
          <a:bodyPr/>
          <a:lstStyle/>
          <a:p>
            <a:r>
              <a:rPr lang="en-US"/>
              <a:t>What has contributed to their sales success?</a:t>
            </a:r>
            <a:br>
              <a:rPr lang="en-US"/>
            </a:br>
            <a:endParaRPr lang="en-US"/>
          </a:p>
          <a:p>
            <a:r>
              <a:rPr lang="en-US"/>
              <a:t>How can these brands maintain high sales during periods when the teams are not winning games?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0F82-0BEC-48C8-8536-C3C8EEED3F56}" type="slidenum">
              <a:rPr lang="en-US"/>
              <a:pPr/>
              <a:t>35</a:t>
            </a:fld>
            <a:endParaRPr lang="en-US"/>
          </a:p>
        </p:txBody>
      </p:sp>
      <p:sp>
        <p:nvSpPr>
          <p:cNvPr id="536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DETERMINE THE TARGET MARKET</a:t>
            </a:r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686800" cy="3581400"/>
          </a:xfrm>
        </p:spPr>
        <p:txBody>
          <a:bodyPr/>
          <a:lstStyle/>
          <a:p>
            <a:r>
              <a:rPr lang="en-US" b="1" u="sng"/>
              <a:t>STEP ONE</a:t>
            </a:r>
            <a:r>
              <a:rPr lang="en-US" b="1"/>
              <a:t>: </a:t>
            </a:r>
            <a:r>
              <a:rPr lang="en-US"/>
              <a:t>Determine who specifically </a:t>
            </a:r>
            <a:br>
              <a:rPr lang="en-US"/>
            </a:br>
            <a:r>
              <a:rPr lang="en-US"/>
              <a:t>“the customer” is for your product.</a:t>
            </a:r>
          </a:p>
          <a:p>
            <a:endParaRPr lang="en-US"/>
          </a:p>
          <a:p>
            <a:r>
              <a:rPr lang="en-US" b="1"/>
              <a:t>target market</a:t>
            </a:r>
          </a:p>
          <a:p>
            <a:pPr lvl="1"/>
            <a:r>
              <a:rPr lang="en-US"/>
              <a:t>specific group of consumers you want to reach</a:t>
            </a:r>
          </a:p>
        </p:txBody>
      </p:sp>
      <p:pic>
        <p:nvPicPr>
          <p:cNvPr id="53658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5300" y="4975225"/>
            <a:ext cx="2298700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C1429-DBE5-4C51-806D-26FACE05DAF4}" type="slidenum">
              <a:rPr lang="en-US"/>
              <a:pPr/>
              <a:t>36</a:t>
            </a:fld>
            <a:endParaRPr lang="en-US"/>
          </a:p>
        </p:txBody>
      </p:sp>
      <p:sp>
        <p:nvSpPr>
          <p:cNvPr id="537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Focus Marketing Efforts</a:t>
            </a:r>
          </a:p>
        </p:txBody>
      </p:sp>
      <p:sp>
        <p:nvSpPr>
          <p:cNvPr id="537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/>
              <a:t>market segment</a:t>
            </a:r>
          </a:p>
          <a:p>
            <a:pPr lvl="1">
              <a:lnSpc>
                <a:spcPct val="90000"/>
              </a:lnSpc>
            </a:pPr>
            <a:r>
              <a:rPr lang="en-US"/>
              <a:t>a group of consumers within a larger market who share one or more characteristics</a:t>
            </a:r>
            <a:br>
              <a:rPr lang="en-US"/>
            </a:b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Consumers belong to multiple market segments.</a:t>
            </a:r>
            <a:br>
              <a:rPr lang="en-US"/>
            </a:b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Marketers must identify the market segment to which they want to sell.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1B77A-D3A2-4C80-B12D-13EC46ECC14C}" type="slidenum">
              <a:rPr lang="en-US"/>
              <a:pPr/>
              <a:t>37</a:t>
            </a:fld>
            <a:endParaRPr lang="en-US"/>
          </a:p>
        </p:txBody>
      </p:sp>
      <p:sp>
        <p:nvSpPr>
          <p:cNvPr id="538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Meet Target Market Needs</a:t>
            </a:r>
          </a:p>
        </p:txBody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Market segmentation data can improve business decision making.</a:t>
            </a:r>
          </a:p>
          <a:p>
            <a:pPr lvl="1"/>
            <a:r>
              <a:rPr lang="en-US"/>
              <a:t>number of potential customers</a:t>
            </a:r>
          </a:p>
          <a:p>
            <a:pPr lvl="1"/>
            <a:r>
              <a:rPr lang="en-US"/>
              <a:t>customer income level</a:t>
            </a:r>
          </a:p>
          <a:p>
            <a:pPr lvl="1"/>
            <a:r>
              <a:rPr lang="en-US"/>
              <a:t>level of interest in product or service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C35F-D7EE-48A3-8D2D-1CDC0A74C886}" type="slidenum">
              <a:rPr lang="en-US"/>
              <a:pPr/>
              <a:t>38</a:t>
            </a:fld>
            <a:endParaRPr lang="en-US"/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514600"/>
            <a:ext cx="8534400" cy="3733800"/>
          </a:xfrm>
          <a:noFill/>
          <a:ln/>
        </p:spPr>
        <p:txBody>
          <a:bodyPr/>
          <a:lstStyle/>
          <a:p>
            <a:r>
              <a:rPr lang="en-US"/>
              <a:t>What is a market segment?</a:t>
            </a:r>
          </a:p>
          <a:p>
            <a:pPr lvl="1"/>
            <a:r>
              <a:rPr lang="en-US"/>
              <a:t>a group of consumers within a larger market who share one or more characteristics</a:t>
            </a:r>
          </a:p>
          <a:p>
            <a:endParaRPr lang="en-US" sz="1500"/>
          </a:p>
          <a:p>
            <a:r>
              <a:rPr lang="en-US"/>
              <a:t>What is a target market?</a:t>
            </a:r>
          </a:p>
          <a:p>
            <a:pPr lvl="1"/>
            <a:r>
              <a:rPr lang="en-US"/>
              <a:t>The specific group of consumers you want to reach.  (specific market segment you target)</a:t>
            </a:r>
          </a:p>
          <a:p>
            <a:pPr lvl="1"/>
            <a:endParaRPr lang="en-US"/>
          </a:p>
        </p:txBody>
      </p:sp>
      <p:pic>
        <p:nvPicPr>
          <p:cNvPr id="413701" name="Picture 5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06AD8-D94A-4369-96C1-39D5F158AC35}" type="slidenum">
              <a:rPr lang="en-US"/>
              <a:pPr/>
              <a:t>39</a:t>
            </a:fld>
            <a:endParaRPr lang="en-US"/>
          </a:p>
        </p:txBody>
      </p:sp>
      <p:sp>
        <p:nvSpPr>
          <p:cNvPr id="539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7772400" cy="1143000"/>
          </a:xfrm>
        </p:spPr>
        <p:txBody>
          <a:bodyPr/>
          <a:lstStyle/>
          <a:p>
            <a:r>
              <a:rPr lang="en-US"/>
              <a:t>MARKET SEGMENTATION</a:t>
            </a:r>
          </a:p>
        </p:txBody>
      </p:sp>
      <p:sp>
        <p:nvSpPr>
          <p:cNvPr id="539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8305800" cy="4648200"/>
          </a:xfrm>
        </p:spPr>
        <p:txBody>
          <a:bodyPr/>
          <a:lstStyle/>
          <a:p>
            <a:r>
              <a:rPr lang="en-US"/>
              <a:t>Markets may be segmented in many ways.</a:t>
            </a:r>
          </a:p>
          <a:p>
            <a:pPr lvl="1"/>
            <a:r>
              <a:rPr lang="en-US"/>
              <a:t> geographic location</a:t>
            </a:r>
          </a:p>
          <a:p>
            <a:pPr lvl="1"/>
            <a:r>
              <a:rPr lang="en-US"/>
              <a:t> demographics</a:t>
            </a:r>
          </a:p>
          <a:p>
            <a:pPr lvl="1"/>
            <a:r>
              <a:rPr lang="en-US"/>
              <a:t> psychographics</a:t>
            </a:r>
          </a:p>
          <a:p>
            <a:pPr lvl="1"/>
            <a:r>
              <a:rPr lang="en-US"/>
              <a:t> behavior</a:t>
            </a:r>
          </a:p>
          <a:p>
            <a:pPr lvl="1"/>
            <a:endParaRPr lang="en-US"/>
          </a:p>
          <a:p>
            <a:pPr lvl="1">
              <a:buFontTx/>
              <a:buNone/>
            </a:pPr>
            <a:r>
              <a:rPr lang="en-US"/>
              <a:t>(breakdown over next 4 slides)</a:t>
            </a:r>
          </a:p>
        </p:txBody>
      </p:sp>
      <p:pic>
        <p:nvPicPr>
          <p:cNvPr id="5396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4137025"/>
            <a:ext cx="2298700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F64B9-0E7F-4D8A-BCFC-CBD3BCF39B23}" type="slidenum">
              <a:rPr lang="en-US"/>
              <a:pPr/>
              <a:t>4</a:t>
            </a:fld>
            <a:endParaRPr lang="en-US"/>
          </a:p>
        </p:txBody>
      </p:sp>
      <p:sp>
        <p:nvSpPr>
          <p:cNvPr id="571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chemeClr val="hlink"/>
                </a:solidFill>
              </a:rPr>
              <a:t>OPENING ACT</a:t>
            </a:r>
            <a:br>
              <a:rPr lang="en-US" sz="4000">
                <a:solidFill>
                  <a:schemeClr val="hlink"/>
                </a:solidFill>
              </a:rPr>
            </a:br>
            <a:r>
              <a:rPr lang="en-US" sz="4000">
                <a:solidFill>
                  <a:schemeClr val="hlink"/>
                </a:solidFill>
              </a:rPr>
              <a:t>Page 92</a:t>
            </a:r>
          </a:p>
        </p:txBody>
      </p:sp>
      <p:sp>
        <p:nvSpPr>
          <p:cNvPr id="571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86106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 Determine the popularity of Hershey’s within your group.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How many in your group enjoy snacks while enjoying entertainment events?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Do snack companies often advertise at or sponsor events you have attended?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Should Hershey’s be concerned about the obesity trend among youth and its possible relationship to Hershey products?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7B72D-ACFE-48D9-AB4E-C7D928C96F0C}" type="slidenum">
              <a:rPr lang="en-US"/>
              <a:pPr/>
              <a:t>40</a:t>
            </a:fld>
            <a:endParaRPr lang="en-US"/>
          </a:p>
        </p:txBody>
      </p:sp>
      <p:sp>
        <p:nvSpPr>
          <p:cNvPr id="540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Geographic Segmentation</a:t>
            </a:r>
          </a:p>
        </p:txBody>
      </p:sp>
      <p:sp>
        <p:nvSpPr>
          <p:cNvPr id="540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divides markets into physical locations:</a:t>
            </a:r>
            <a:br>
              <a:rPr lang="en-US"/>
            </a:br>
            <a:endParaRPr lang="en-US"/>
          </a:p>
          <a:p>
            <a:pPr lvl="1"/>
            <a:r>
              <a:rPr lang="en-US"/>
              <a:t>Eastern, Northern, Southern, Western</a:t>
            </a:r>
            <a:br>
              <a:rPr lang="en-US"/>
            </a:br>
            <a:endParaRPr lang="en-US"/>
          </a:p>
          <a:p>
            <a:pPr lvl="1"/>
            <a:r>
              <a:rPr lang="en-US"/>
              <a:t>Rural vs. Urban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B6FD8-9405-4536-B333-8013A887B5AB}" type="slidenum">
              <a:rPr lang="en-US"/>
              <a:pPr/>
              <a:t>41</a:t>
            </a:fld>
            <a:endParaRPr lang="en-US"/>
          </a:p>
        </p:txBody>
      </p:sp>
      <p:sp>
        <p:nvSpPr>
          <p:cNvPr id="541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Demographic Segmentation</a:t>
            </a:r>
          </a:p>
        </p:txBody>
      </p:sp>
      <p:sp>
        <p:nvSpPr>
          <p:cNvPr id="541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information that can be measured:</a:t>
            </a:r>
          </a:p>
          <a:p>
            <a:pPr lvl="1">
              <a:lnSpc>
                <a:spcPct val="90000"/>
              </a:lnSpc>
            </a:pPr>
            <a:r>
              <a:rPr lang="en-US"/>
              <a:t> age</a:t>
            </a:r>
          </a:p>
          <a:p>
            <a:pPr lvl="1">
              <a:lnSpc>
                <a:spcPct val="90000"/>
              </a:lnSpc>
            </a:pPr>
            <a:r>
              <a:rPr lang="en-US"/>
              <a:t> income</a:t>
            </a:r>
          </a:p>
          <a:p>
            <a:pPr lvl="1">
              <a:lnSpc>
                <a:spcPct val="90000"/>
              </a:lnSpc>
            </a:pPr>
            <a:r>
              <a:rPr lang="en-US"/>
              <a:t> profession</a:t>
            </a:r>
          </a:p>
          <a:p>
            <a:pPr lvl="1">
              <a:lnSpc>
                <a:spcPct val="90000"/>
              </a:lnSpc>
            </a:pPr>
            <a:r>
              <a:rPr lang="en-US"/>
              <a:t> gender</a:t>
            </a:r>
          </a:p>
          <a:p>
            <a:pPr lvl="1">
              <a:lnSpc>
                <a:spcPct val="90000"/>
              </a:lnSpc>
            </a:pPr>
            <a:r>
              <a:rPr lang="en-US"/>
              <a:t> education</a:t>
            </a:r>
          </a:p>
          <a:p>
            <a:pPr lvl="1">
              <a:lnSpc>
                <a:spcPct val="90000"/>
              </a:lnSpc>
            </a:pPr>
            <a:r>
              <a:rPr lang="en-US"/>
              <a:t> marital status</a:t>
            </a:r>
          </a:p>
          <a:p>
            <a:pPr lvl="1">
              <a:lnSpc>
                <a:spcPct val="90000"/>
              </a:lnSpc>
            </a:pPr>
            <a:r>
              <a:rPr lang="en-US"/>
              <a:t> household size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99DD-15C6-4192-AFA4-57BA73CCB418}" type="slidenum">
              <a:rPr lang="en-US"/>
              <a:pPr/>
              <a:t>42</a:t>
            </a:fld>
            <a:endParaRPr lang="en-US"/>
          </a:p>
        </p:txBody>
      </p:sp>
      <p:sp>
        <p:nvSpPr>
          <p:cNvPr id="542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chemeClr val="hlink"/>
                </a:solidFill>
              </a:rPr>
              <a:t>Psychographics Segmentation</a:t>
            </a:r>
          </a:p>
        </p:txBody>
      </p:sp>
      <p:sp>
        <p:nvSpPr>
          <p:cNvPr id="542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characteristics that cannot be physically measured: </a:t>
            </a:r>
          </a:p>
          <a:p>
            <a:pPr lvl="1"/>
            <a:r>
              <a:rPr lang="en-US"/>
              <a:t>values</a:t>
            </a:r>
          </a:p>
          <a:p>
            <a:pPr lvl="1"/>
            <a:r>
              <a:rPr lang="en-US"/>
              <a:t>interests</a:t>
            </a:r>
          </a:p>
          <a:p>
            <a:pPr lvl="1"/>
            <a:r>
              <a:rPr lang="en-US"/>
              <a:t>lifestyle choices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1AC8E-1638-42C0-BB5C-87E7C168F88A}" type="slidenum">
              <a:rPr lang="en-US"/>
              <a:pPr/>
              <a:t>43</a:t>
            </a:fld>
            <a:endParaRPr lang="en-US"/>
          </a:p>
        </p:txBody>
      </p:sp>
      <p:sp>
        <p:nvSpPr>
          <p:cNvPr id="543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153400" cy="1143000"/>
          </a:xfrm>
        </p:spPr>
        <p:txBody>
          <a:bodyPr/>
          <a:lstStyle/>
          <a:p>
            <a:r>
              <a:rPr lang="en-US" sz="4000">
                <a:solidFill>
                  <a:schemeClr val="hlink"/>
                </a:solidFill>
              </a:rPr>
              <a:t>Behavioral-Based Segmentation</a:t>
            </a:r>
          </a:p>
        </p:txBody>
      </p:sp>
      <p:sp>
        <p:nvSpPr>
          <p:cNvPr id="543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001000" cy="4495800"/>
          </a:xfrm>
        </p:spPr>
        <p:txBody>
          <a:bodyPr/>
          <a:lstStyle/>
          <a:p>
            <a:r>
              <a:rPr lang="en-US"/>
              <a:t>focuses on a customer’s attitude toward products and services</a:t>
            </a:r>
            <a:br>
              <a:rPr lang="en-US"/>
            </a:br>
            <a:endParaRPr lang="en-US"/>
          </a:p>
          <a:p>
            <a:pPr lvl="1"/>
            <a:r>
              <a:rPr lang="en-US" b="1" u="sng"/>
              <a:t>product usage</a:t>
            </a:r>
          </a:p>
          <a:p>
            <a:pPr lvl="2"/>
            <a:r>
              <a:rPr lang="en-US"/>
              <a:t>what products you use and how often</a:t>
            </a:r>
          </a:p>
          <a:p>
            <a:pPr lvl="1"/>
            <a:r>
              <a:rPr lang="en-US" b="1" u="sng"/>
              <a:t>product benefits</a:t>
            </a:r>
          </a:p>
          <a:p>
            <a:pPr lvl="2"/>
            <a:r>
              <a:rPr lang="en-US"/>
              <a:t>the positive experiences or associations people derive from using a product or service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CB42B-EDF5-4AAD-A244-3A0604FDD243}" type="slidenum">
              <a:rPr lang="en-US"/>
              <a:pPr/>
              <a:t>44</a:t>
            </a:fld>
            <a:endParaRPr lang="en-US"/>
          </a:p>
        </p:txBody>
      </p:sp>
      <p:sp>
        <p:nvSpPr>
          <p:cNvPr id="544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Capture a Market Share</a:t>
            </a:r>
          </a:p>
        </p:txBody>
      </p:sp>
      <p:sp>
        <p:nvSpPr>
          <p:cNvPr id="544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market share</a:t>
            </a:r>
          </a:p>
          <a:p>
            <a:pPr lvl="1"/>
            <a:r>
              <a:rPr lang="en-US"/>
              <a:t>percentage of total sales of a product or service that a company expects to capture in relation to its competitors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EA3A-6776-4130-8735-FDF2DB756EBF}" type="slidenum">
              <a:rPr lang="en-US"/>
              <a:pPr/>
              <a:t>45</a:t>
            </a:fld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90800"/>
            <a:ext cx="8001000" cy="3886200"/>
          </a:xfrm>
          <a:noFill/>
          <a:ln/>
        </p:spPr>
        <p:txBody>
          <a:bodyPr/>
          <a:lstStyle/>
          <a:p>
            <a:r>
              <a:rPr lang="en-US"/>
              <a:t>List and describe four types of market segmentation.</a:t>
            </a:r>
          </a:p>
          <a:p>
            <a:endParaRPr lang="en-US" sz="2500"/>
          </a:p>
          <a:p>
            <a:pPr lvl="1"/>
            <a:r>
              <a:rPr lang="en-US"/>
              <a:t>Geographic</a:t>
            </a:r>
          </a:p>
          <a:p>
            <a:pPr lvl="1"/>
            <a:r>
              <a:rPr lang="en-US"/>
              <a:t>Demographic</a:t>
            </a:r>
          </a:p>
          <a:p>
            <a:pPr lvl="1"/>
            <a:r>
              <a:rPr lang="en-US"/>
              <a:t>Psychographic</a:t>
            </a:r>
          </a:p>
          <a:p>
            <a:pPr lvl="1"/>
            <a:r>
              <a:rPr lang="en-US"/>
              <a:t>Behavior-Based</a:t>
            </a:r>
          </a:p>
        </p:txBody>
      </p:sp>
      <p:pic>
        <p:nvPicPr>
          <p:cNvPr id="408580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AE2F8-53A7-4DCB-8F8E-A9E1E49282C4}" type="slidenum">
              <a:rPr lang="en-US"/>
              <a:pPr/>
              <a:t>46</a:t>
            </a:fld>
            <a:endParaRPr lang="en-US"/>
          </a:p>
        </p:txBody>
      </p:sp>
      <p:sp>
        <p:nvSpPr>
          <p:cNvPr id="4608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1295400"/>
          </a:xfrm>
        </p:spPr>
        <p:txBody>
          <a:bodyPr/>
          <a:lstStyle/>
          <a:p>
            <a:r>
              <a:rPr lang="en-US" sz="2000">
                <a:solidFill>
                  <a:srgbClr val="339933"/>
                </a:solidFill>
              </a:rPr>
              <a:t>Lesson 4.4</a:t>
            </a:r>
            <a:r>
              <a:rPr lang="en-US" sz="2000">
                <a:solidFill>
                  <a:srgbClr val="00CC00"/>
                </a:solidFill>
              </a:rPr>
              <a:t/>
            </a:r>
            <a:br>
              <a:rPr lang="en-US" sz="2000">
                <a:solidFill>
                  <a:srgbClr val="00CC00"/>
                </a:solidFill>
              </a:rPr>
            </a:br>
            <a:r>
              <a:rPr lang="en-US" sz="4000">
                <a:solidFill>
                  <a:schemeClr val="tx1"/>
                </a:solidFill>
              </a:rPr>
              <a:t>Customer Service</a:t>
            </a:r>
            <a:r>
              <a:rPr lang="en-US" sz="4000">
                <a:solidFill>
                  <a:srgbClr val="990000"/>
                </a:solidFill>
              </a:rPr>
              <a:t> </a:t>
            </a:r>
          </a:p>
        </p:txBody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366963"/>
            <a:ext cx="7772400" cy="3605212"/>
          </a:xfrm>
        </p:spPr>
        <p:txBody>
          <a:bodyPr/>
          <a:lstStyle/>
          <a:p>
            <a:pPr>
              <a:buFontTx/>
              <a:buNone/>
            </a:pPr>
            <a:r>
              <a:rPr lang="en-US" sz="3600" b="1">
                <a:solidFill>
                  <a:schemeClr val="hlink"/>
                </a:solidFill>
              </a:rPr>
              <a:t>Goals</a:t>
            </a:r>
          </a:p>
          <a:p>
            <a:r>
              <a:rPr lang="en-US"/>
              <a:t>Explain the importance of outstanding customer service.</a:t>
            </a:r>
          </a:p>
          <a:p>
            <a:r>
              <a:rPr lang="en-US"/>
              <a:t>Explain what it means to establish a service culture.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4B41-446E-4A3B-B06C-3D52899AF922}" type="slidenum">
              <a:rPr lang="en-US"/>
              <a:pPr/>
              <a:t>47</a:t>
            </a:fld>
            <a:endParaRPr lang="en-US"/>
          </a:p>
        </p:txBody>
      </p:sp>
      <p:sp>
        <p:nvSpPr>
          <p:cNvPr id="569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OPENING ACT</a:t>
            </a:r>
            <a:br>
              <a:rPr lang="en-US">
                <a:solidFill>
                  <a:schemeClr val="hlink"/>
                </a:solidFill>
              </a:rPr>
            </a:br>
            <a:r>
              <a:rPr lang="en-US">
                <a:solidFill>
                  <a:schemeClr val="hlink"/>
                </a:solidFill>
              </a:rPr>
              <a:t>Page 108 </a:t>
            </a:r>
          </a:p>
        </p:txBody>
      </p:sp>
      <p:sp>
        <p:nvSpPr>
          <p:cNvPr id="569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751138"/>
            <a:ext cx="7772400" cy="2990850"/>
          </a:xfrm>
        </p:spPr>
        <p:txBody>
          <a:bodyPr/>
          <a:lstStyle/>
          <a:p>
            <a:r>
              <a:rPr lang="en-US"/>
              <a:t>Discuss the last time you received bad customer service.</a:t>
            </a:r>
          </a:p>
          <a:p>
            <a:endParaRPr lang="en-US"/>
          </a:p>
          <a:p>
            <a:r>
              <a:rPr lang="en-US"/>
              <a:t>Describe the event and the end results.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EF3F7-2E19-4053-959E-BAA20C48C67A}" type="slidenum">
              <a:rPr lang="en-US"/>
              <a:pPr/>
              <a:t>48</a:t>
            </a:fld>
            <a:endParaRPr lang="en-US"/>
          </a:p>
        </p:txBody>
      </p:sp>
      <p:sp>
        <p:nvSpPr>
          <p:cNvPr id="545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OUTSTANDING SERVICE EQUALS SUCCESS</a:t>
            </a:r>
          </a:p>
        </p:txBody>
      </p:sp>
      <p:sp>
        <p:nvSpPr>
          <p:cNvPr id="545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4188"/>
            <a:ext cx="8229600" cy="35274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Business success depends on excellent customer service.</a:t>
            </a:r>
            <a:br>
              <a:rPr lang="en-US"/>
            </a:br>
            <a:endParaRPr lang="en-US" sz="2800"/>
          </a:p>
          <a:p>
            <a:pPr>
              <a:lnSpc>
                <a:spcPct val="90000"/>
              </a:lnSpc>
            </a:pPr>
            <a:r>
              <a:rPr lang="en-US"/>
              <a:t>Customer Expectations include:</a:t>
            </a:r>
          </a:p>
          <a:p>
            <a:pPr lvl="1">
              <a:lnSpc>
                <a:spcPct val="90000"/>
              </a:lnSpc>
            </a:pPr>
            <a:r>
              <a:rPr lang="en-US"/>
              <a:t>Safe, comfortable environment</a:t>
            </a:r>
          </a:p>
          <a:p>
            <a:pPr lvl="1">
              <a:lnSpc>
                <a:spcPct val="90000"/>
              </a:lnSpc>
            </a:pPr>
            <a:r>
              <a:rPr lang="en-US"/>
              <a:t>Value for money spent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/>
              <a:t>Customer relationships should </a:t>
            </a:r>
            <a:br>
              <a:rPr lang="en-US"/>
            </a:br>
            <a:r>
              <a:rPr lang="en-US"/>
              <a:t>continue after the sale of goods </a:t>
            </a:r>
            <a:br>
              <a:rPr lang="en-US"/>
            </a:br>
            <a:r>
              <a:rPr lang="en-US"/>
              <a:t>and services.</a:t>
            </a:r>
          </a:p>
        </p:txBody>
      </p:sp>
      <p:pic>
        <p:nvPicPr>
          <p:cNvPr id="545796" name="Picture 4"/>
          <p:cNvPicPr>
            <a:picLocks noChangeAspect="1" noChangeArrowheads="1"/>
          </p:cNvPicPr>
          <p:nvPr/>
        </p:nvPicPr>
        <p:blipFill>
          <a:blip r:embed="rId2" cstate="print"/>
          <a:srcRect l="40625" t="38542" r="33594" b="33333"/>
          <a:stretch>
            <a:fillRect/>
          </a:stretch>
        </p:blipFill>
        <p:spPr bwMode="auto">
          <a:xfrm>
            <a:off x="7086600" y="5175250"/>
            <a:ext cx="205740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BA41C-D3F6-4FDC-A520-C656CF9E3ACC}" type="slidenum">
              <a:rPr lang="en-US"/>
              <a:pPr/>
              <a:t>49</a:t>
            </a:fld>
            <a:endParaRPr lang="en-US"/>
          </a:p>
        </p:txBody>
      </p:sp>
      <p:sp>
        <p:nvSpPr>
          <p:cNvPr id="546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chemeClr val="hlink"/>
                </a:solidFill>
              </a:rPr>
              <a:t>A Track Record for </a:t>
            </a:r>
            <a:br>
              <a:rPr lang="en-US" sz="4000">
                <a:solidFill>
                  <a:schemeClr val="hlink"/>
                </a:solidFill>
              </a:rPr>
            </a:br>
            <a:r>
              <a:rPr lang="en-US" sz="4000">
                <a:solidFill>
                  <a:schemeClr val="hlink"/>
                </a:solidFill>
              </a:rPr>
              <a:t>Great Customer Service</a:t>
            </a:r>
          </a:p>
        </p:txBody>
      </p:sp>
      <p:sp>
        <p:nvSpPr>
          <p:cNvPr id="546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6775"/>
            <a:ext cx="8229600" cy="3989388"/>
          </a:xfrm>
        </p:spPr>
        <p:txBody>
          <a:bodyPr/>
          <a:lstStyle/>
          <a:p>
            <a:r>
              <a:rPr lang="en-US" b="1"/>
              <a:t>customer service gap</a:t>
            </a:r>
          </a:p>
          <a:p>
            <a:pPr lvl="1"/>
            <a:r>
              <a:rPr lang="en-US"/>
              <a:t>the difference between customer expectations and the services actually received</a:t>
            </a:r>
            <a:br>
              <a:rPr lang="en-US"/>
            </a:br>
            <a:endParaRPr lang="en-US"/>
          </a:p>
          <a:p>
            <a:r>
              <a:rPr lang="en-US"/>
              <a:t>Customers are likely to tell at least 10 people about their poor customer service experiences.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00A1A-1536-42BB-AB2F-8D4F72D61347}" type="slidenum">
              <a:rPr lang="en-US"/>
              <a:pPr/>
              <a:t>5</a:t>
            </a:fld>
            <a:endParaRPr lang="en-US"/>
          </a:p>
        </p:txBody>
      </p:sp>
      <p:sp>
        <p:nvSpPr>
          <p:cNvPr id="517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MARKETING CONCEPT</a:t>
            </a:r>
          </a:p>
        </p:txBody>
      </p:sp>
      <p:sp>
        <p:nvSpPr>
          <p:cNvPr id="517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About half of every consumer dollar spent pays for marketing costs.</a:t>
            </a:r>
          </a:p>
          <a:p>
            <a:r>
              <a:rPr lang="en-US"/>
              <a:t>Satisfying customer needs is the most important aspect of marketing.</a:t>
            </a:r>
            <a:br>
              <a:rPr lang="en-US"/>
            </a:br>
            <a:endParaRPr lang="en-US"/>
          </a:p>
          <a:p>
            <a:r>
              <a:rPr lang="en-US" b="1" u="sng"/>
              <a:t>marketing concept</a:t>
            </a:r>
          </a:p>
          <a:p>
            <a:pPr lvl="1"/>
            <a:r>
              <a:rPr lang="en-US"/>
              <a:t>keeping the focus on the </a:t>
            </a:r>
            <a:r>
              <a:rPr lang="en-US" b="1" i="1"/>
              <a:t>customer’s needs</a:t>
            </a:r>
            <a:r>
              <a:rPr lang="en-US"/>
              <a:t> for a product or service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68745-B490-400C-B2FD-839E82DC7BEF}" type="slidenum">
              <a:rPr lang="en-US"/>
              <a:pPr/>
              <a:t>50</a:t>
            </a:fld>
            <a:endParaRPr lang="en-US"/>
          </a:p>
        </p:txBody>
      </p:sp>
      <p:sp>
        <p:nvSpPr>
          <p:cNvPr id="570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chemeClr val="hlink"/>
                </a:solidFill>
              </a:rPr>
              <a:t>Examples of Bad Customer Service?</a:t>
            </a:r>
          </a:p>
        </p:txBody>
      </p:sp>
      <p:sp>
        <p:nvSpPr>
          <p:cNvPr id="570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800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Chatting on the phone or with others while customers are waiting to be served.</a:t>
            </a:r>
            <a:br>
              <a:rPr lang="en-US" sz="2400"/>
            </a:br>
            <a:r>
              <a:rPr lang="en-US" sz="2400"/>
              <a:t> </a:t>
            </a:r>
          </a:p>
          <a:p>
            <a:pPr>
              <a:lnSpc>
                <a:spcPct val="80000"/>
              </a:lnSpc>
            </a:pPr>
            <a:r>
              <a:rPr lang="en-US" sz="2400"/>
              <a:t>Dismissing a customer by whining, “that’s not my department”</a:t>
            </a:r>
            <a:br>
              <a:rPr lang="en-US" sz="2400"/>
            </a:br>
            <a:endParaRPr lang="en-US" sz="2400"/>
          </a:p>
          <a:p>
            <a:pPr>
              <a:lnSpc>
                <a:spcPct val="80000"/>
              </a:lnSpc>
            </a:pPr>
            <a:r>
              <a:rPr lang="en-US" sz="2400"/>
              <a:t>Placing a calling customer on hold for long periods of time and transferring them from department to department.</a:t>
            </a:r>
            <a:br>
              <a:rPr lang="en-US" sz="2400"/>
            </a:br>
            <a:endParaRPr lang="en-US" sz="2400"/>
          </a:p>
          <a:p>
            <a:pPr>
              <a:lnSpc>
                <a:spcPct val="80000"/>
              </a:lnSpc>
            </a:pPr>
            <a:r>
              <a:rPr lang="en-US" sz="2400"/>
              <a:t>Yelling at customers who fail to understand company policies.</a:t>
            </a:r>
            <a:br>
              <a:rPr lang="en-US" sz="2400"/>
            </a:br>
            <a:endParaRPr lang="en-US" sz="2400"/>
          </a:p>
          <a:p>
            <a:pPr>
              <a:lnSpc>
                <a:spcPct val="80000"/>
              </a:lnSpc>
            </a:pPr>
            <a:r>
              <a:rPr lang="en-US" sz="2400"/>
              <a:t>Failing to follow up with customers in a timely manner.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308A5-FAB7-43B1-8C1D-2615878FDEAD}" type="slidenum">
              <a:rPr lang="en-US"/>
              <a:pPr/>
              <a:t>51</a:t>
            </a:fld>
            <a:endParaRPr lang="en-US"/>
          </a:p>
        </p:txBody>
      </p:sp>
      <p:sp>
        <p:nvSpPr>
          <p:cNvPr id="547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chemeClr val="hlink"/>
                </a:solidFill>
              </a:rPr>
              <a:t>Training Programs That </a:t>
            </a:r>
            <a:br>
              <a:rPr lang="en-US" sz="4000">
                <a:solidFill>
                  <a:schemeClr val="hlink"/>
                </a:solidFill>
              </a:rPr>
            </a:br>
            <a:r>
              <a:rPr lang="en-US" sz="4000">
                <a:solidFill>
                  <a:schemeClr val="hlink"/>
                </a:solidFill>
              </a:rPr>
              <a:t>Make an Impact</a:t>
            </a:r>
          </a:p>
        </p:txBody>
      </p:sp>
      <p:sp>
        <p:nvSpPr>
          <p:cNvPr id="547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4375"/>
            <a:ext cx="8229600" cy="4141788"/>
          </a:xfrm>
        </p:spPr>
        <p:txBody>
          <a:bodyPr/>
          <a:lstStyle/>
          <a:p>
            <a:r>
              <a:rPr lang="en-US"/>
              <a:t>Individuals hired for customer service positions should have a positive attitude and look forward to meeting the public.</a:t>
            </a:r>
            <a:br>
              <a:rPr lang="en-US"/>
            </a:br>
            <a:endParaRPr lang="en-US"/>
          </a:p>
          <a:p>
            <a:r>
              <a:rPr lang="en-US"/>
              <a:t>Proper employee training in proactive, efficient and courteous customer service is critical to providing a pleasant experience for customers.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5B79B-A16C-4F08-AE39-028A189E0DDA}" type="slidenum">
              <a:rPr lang="en-US"/>
              <a:pPr/>
              <a:t>52</a:t>
            </a:fld>
            <a:endParaRPr lang="en-US"/>
          </a:p>
        </p:txBody>
      </p:sp>
      <p:sp>
        <p:nvSpPr>
          <p:cNvPr id="551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597150"/>
            <a:ext cx="8001000" cy="3529013"/>
          </a:xfrm>
          <a:noFill/>
          <a:ln/>
        </p:spPr>
        <p:txBody>
          <a:bodyPr/>
          <a:lstStyle/>
          <a:p>
            <a:r>
              <a:rPr lang="en-US"/>
              <a:t>Why is outstanding customer service critical to a business in a highly competitive marketplace?</a:t>
            </a:r>
            <a:br>
              <a:rPr lang="en-US"/>
            </a:br>
            <a:endParaRPr lang="en-US"/>
          </a:p>
          <a:p>
            <a:pPr lvl="1"/>
            <a:r>
              <a:rPr lang="en-US"/>
              <a:t>Sets the business apart from the competition</a:t>
            </a:r>
          </a:p>
          <a:p>
            <a:pPr lvl="1"/>
            <a:r>
              <a:rPr lang="en-US"/>
              <a:t>Repeat business comes from good C.S. </a:t>
            </a:r>
          </a:p>
        </p:txBody>
      </p:sp>
      <p:pic>
        <p:nvPicPr>
          <p:cNvPr id="551939" name="Picture 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D328D-76E9-404F-AA94-FDAB985E9AD5}" type="slidenum">
              <a:rPr lang="en-US"/>
              <a:pPr/>
              <a:t>53</a:t>
            </a:fld>
            <a:endParaRPr lang="en-US"/>
          </a:p>
        </p:txBody>
      </p:sp>
      <p:sp>
        <p:nvSpPr>
          <p:cNvPr id="548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CREATING A SERVICE CULTURE</a:t>
            </a:r>
          </a:p>
        </p:txBody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305800" cy="4724400"/>
          </a:xfrm>
        </p:spPr>
        <p:txBody>
          <a:bodyPr/>
          <a:lstStyle/>
          <a:p>
            <a:r>
              <a:rPr lang="en-US"/>
              <a:t>Gallery Furniture:</a:t>
            </a:r>
          </a:p>
          <a:p>
            <a:pPr lvl="1"/>
            <a:r>
              <a:rPr lang="en-US"/>
              <a:t>Biggest single retail store in America</a:t>
            </a:r>
          </a:p>
          <a:p>
            <a:pPr lvl="1"/>
            <a:r>
              <a:rPr lang="en-US"/>
              <a:t>Jim McIngvale “Mattress Mack” (Houston Icon) </a:t>
            </a:r>
          </a:p>
          <a:p>
            <a:pPr lvl="1"/>
            <a:r>
              <a:rPr lang="en-US"/>
              <a:t>Hosts professional Tennis Matches</a:t>
            </a:r>
          </a:p>
          <a:p>
            <a:pPr lvl="1"/>
            <a:r>
              <a:rPr lang="en-US"/>
              <a:t>Hosts college bowl game</a:t>
            </a:r>
          </a:p>
          <a:p>
            <a:pPr lvl="1"/>
            <a:endParaRPr lang="en-US"/>
          </a:p>
          <a:p>
            <a:pPr lvl="1"/>
            <a:r>
              <a:rPr lang="en-US"/>
              <a:t>Success attributed to strong work </a:t>
            </a:r>
            <a:br>
              <a:rPr lang="en-US"/>
            </a:br>
            <a:r>
              <a:rPr lang="en-US"/>
              <a:t>ethic, outstanding customer service </a:t>
            </a:r>
            <a:br>
              <a:rPr lang="en-US"/>
            </a:br>
            <a:r>
              <a:rPr lang="en-US"/>
              <a:t>&amp; principles that guide the business. </a:t>
            </a:r>
          </a:p>
          <a:p>
            <a:pPr lvl="1"/>
            <a:endParaRPr lang="en-US"/>
          </a:p>
        </p:txBody>
      </p:sp>
      <p:pic>
        <p:nvPicPr>
          <p:cNvPr id="548868" name="Picture 4"/>
          <p:cNvPicPr>
            <a:picLocks noChangeAspect="1" noChangeArrowheads="1"/>
          </p:cNvPicPr>
          <p:nvPr/>
        </p:nvPicPr>
        <p:blipFill>
          <a:blip r:embed="rId2" cstate="print"/>
          <a:srcRect l="40625" t="38542" r="33594" b="33333"/>
          <a:stretch>
            <a:fillRect/>
          </a:stretch>
        </p:blipFill>
        <p:spPr bwMode="auto">
          <a:xfrm>
            <a:off x="7162800" y="5237163"/>
            <a:ext cx="1981200" cy="162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4B57B-96AA-4953-A233-B41F2559E71B}" type="slidenum">
              <a:rPr lang="en-US"/>
              <a:pPr/>
              <a:t>54</a:t>
            </a:fld>
            <a:endParaRPr lang="en-US"/>
          </a:p>
        </p:txBody>
      </p:sp>
      <p:sp>
        <p:nvSpPr>
          <p:cNvPr id="4874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953000"/>
          </a:xfrm>
        </p:spPr>
        <p:txBody>
          <a:bodyPr/>
          <a:lstStyle/>
          <a:p>
            <a:pPr marL="990600" lvl="1" indent="-533400">
              <a:buFontTx/>
              <a:buAutoNum type="arabicPeriod"/>
            </a:pPr>
            <a:r>
              <a:rPr lang="en-US"/>
              <a:t>Demonstrate a values-based culture that is rooted in high performance and excellent customer service.</a:t>
            </a:r>
          </a:p>
          <a:p>
            <a:pPr marL="990600" lvl="1" indent="-533400">
              <a:buFontTx/>
              <a:buAutoNum type="arabicPeriod"/>
            </a:pPr>
            <a:r>
              <a:rPr lang="en-US"/>
              <a:t>Follow the “FAST” strategy. </a:t>
            </a:r>
            <a:br>
              <a:rPr lang="en-US"/>
            </a:br>
            <a:r>
              <a:rPr lang="en-US"/>
              <a:t>(</a:t>
            </a:r>
            <a:r>
              <a:rPr lang="en-US" b="1" i="1" u="sng"/>
              <a:t>F </a:t>
            </a:r>
            <a:r>
              <a:rPr lang="en-US"/>
              <a:t>ocus, </a:t>
            </a:r>
            <a:r>
              <a:rPr lang="en-US" b="1" i="1" u="sng"/>
              <a:t>A </a:t>
            </a:r>
            <a:r>
              <a:rPr lang="en-US"/>
              <a:t>ction, </a:t>
            </a:r>
            <a:r>
              <a:rPr lang="en-US" b="1" i="1" u="sng"/>
              <a:t>S </a:t>
            </a:r>
            <a:r>
              <a:rPr lang="en-US"/>
              <a:t>earch, </a:t>
            </a:r>
            <a:r>
              <a:rPr lang="en-US" b="1" i="1" u="sng"/>
              <a:t>T </a:t>
            </a:r>
            <a:r>
              <a:rPr lang="en-US"/>
              <a:t>enacity)</a:t>
            </a:r>
          </a:p>
          <a:p>
            <a:pPr marL="990600" lvl="1" indent="-533400">
              <a:buFontTx/>
              <a:buAutoNum type="arabicPeriod"/>
            </a:pPr>
            <a:r>
              <a:rPr lang="en-US"/>
              <a:t>Passion results in energy.</a:t>
            </a:r>
          </a:p>
          <a:p>
            <a:pPr marL="990600" lvl="1" indent="-533400">
              <a:buFontTx/>
              <a:buAutoNum type="arabicPeriod"/>
            </a:pPr>
            <a:r>
              <a:rPr lang="en-US"/>
              <a:t>Demonstrate pride in every sale.</a:t>
            </a:r>
          </a:p>
          <a:p>
            <a:pPr marL="990600" lvl="1" indent="-533400">
              <a:buFontTx/>
              <a:buAutoNum type="arabicPeriod"/>
            </a:pPr>
            <a:r>
              <a:rPr lang="en-US"/>
              <a:t>Remember the value of long-term positive relationships.</a:t>
            </a:r>
          </a:p>
        </p:txBody>
      </p:sp>
      <p:sp>
        <p:nvSpPr>
          <p:cNvPr id="48742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  <a:noFill/>
          <a:ln/>
        </p:spPr>
        <p:txBody>
          <a:bodyPr/>
          <a:lstStyle/>
          <a:p>
            <a:r>
              <a:rPr lang="en-US" sz="3400" b="1"/>
              <a:t>Effective Customer Service Principles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01F54-C9E5-42BC-A2FB-E300AFB01865}" type="slidenum">
              <a:rPr lang="en-US"/>
              <a:pPr/>
              <a:t>55</a:t>
            </a:fld>
            <a:endParaRPr lang="en-US"/>
          </a:p>
        </p:txBody>
      </p:sp>
      <p:sp>
        <p:nvSpPr>
          <p:cNvPr id="549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How May I Help You?</a:t>
            </a:r>
          </a:p>
        </p:txBody>
      </p:sp>
      <p:sp>
        <p:nvSpPr>
          <p:cNvPr id="549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“It’s not my department” should be replaced with “How may I help you?”</a:t>
            </a:r>
            <a:br>
              <a:rPr lang="en-US"/>
            </a:br>
            <a:endParaRPr lang="en-US"/>
          </a:p>
          <a:p>
            <a:r>
              <a:rPr lang="en-US"/>
              <a:t>mystery guest</a:t>
            </a:r>
          </a:p>
          <a:p>
            <a:pPr lvl="1"/>
            <a:r>
              <a:rPr lang="en-US"/>
              <a:t>hired by an outside firm to have an individual assess the performance of a business </a:t>
            </a:r>
          </a:p>
          <a:p>
            <a:pPr lvl="2"/>
            <a:r>
              <a:rPr lang="en-US"/>
              <a:t>feedback on the individual’s experience as a customer is provided to the hiring business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03BF8-A9E2-425C-B9AD-E8D91450E84E}" type="slidenum">
              <a:rPr lang="en-US"/>
              <a:pPr/>
              <a:t>56</a:t>
            </a:fld>
            <a:endParaRPr lang="en-US"/>
          </a:p>
        </p:txBody>
      </p:sp>
      <p:sp>
        <p:nvSpPr>
          <p:cNvPr id="386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14600"/>
            <a:ext cx="8001000" cy="3962400"/>
          </a:xfrm>
          <a:noFill/>
          <a:ln/>
        </p:spPr>
        <p:txBody>
          <a:bodyPr/>
          <a:lstStyle/>
          <a:p>
            <a:r>
              <a:rPr lang="en-US"/>
              <a:t>Explain what it means to have a values-based culture.</a:t>
            </a:r>
          </a:p>
          <a:p>
            <a:endParaRPr lang="en-US"/>
          </a:p>
          <a:p>
            <a:pPr lvl="1"/>
            <a:r>
              <a:rPr lang="en-US"/>
              <a:t>Rooted in high performance and excellent customer service.</a:t>
            </a:r>
          </a:p>
          <a:p>
            <a:pPr lvl="1"/>
            <a:r>
              <a:rPr lang="en-US"/>
              <a:t>Employees will do whatever is necessary to keep commitments made to customers.</a:t>
            </a:r>
          </a:p>
        </p:txBody>
      </p:sp>
      <p:pic>
        <p:nvPicPr>
          <p:cNvPr id="386052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7771E-170F-43A4-8FD2-0290318282E7}" type="slidenum">
              <a:rPr lang="en-US"/>
              <a:pPr/>
              <a:t>6</a:t>
            </a:fld>
            <a:endParaRPr lang="en-US"/>
          </a:p>
        </p:txBody>
      </p:sp>
      <p:sp>
        <p:nvSpPr>
          <p:cNvPr id="518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Maintain Relationships</a:t>
            </a:r>
          </a:p>
        </p:txBody>
      </p:sp>
      <p:sp>
        <p:nvSpPr>
          <p:cNvPr id="518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30388"/>
            <a:ext cx="7772400" cy="24542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Successful customer relationships are critical to the marketing concept.</a:t>
            </a:r>
          </a:p>
          <a:p>
            <a:pPr>
              <a:lnSpc>
                <a:spcPct val="90000"/>
              </a:lnSpc>
            </a:pPr>
            <a:r>
              <a:rPr lang="en-US"/>
              <a:t>Customer satisfaction is the bottom line for maintaining successful marketing relationships.</a:t>
            </a:r>
          </a:p>
        </p:txBody>
      </p:sp>
      <p:pic>
        <p:nvPicPr>
          <p:cNvPr id="518148" name="Picture 4"/>
          <p:cNvPicPr>
            <a:picLocks noChangeAspect="1" noChangeArrowheads="1"/>
          </p:cNvPicPr>
          <p:nvPr/>
        </p:nvPicPr>
        <p:blipFill>
          <a:blip r:embed="rId2" cstate="print"/>
          <a:srcRect l="30469" t="53125" r="45313" b="22917"/>
          <a:stretch>
            <a:fillRect/>
          </a:stretch>
        </p:blipFill>
        <p:spPr bwMode="auto">
          <a:xfrm>
            <a:off x="6705600" y="4343400"/>
            <a:ext cx="2209800" cy="163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861FB-5D74-4CA5-87CB-5C36781C2F2B}" type="slidenum">
              <a:rPr lang="en-US"/>
              <a:pPr/>
              <a:t>7</a:t>
            </a:fld>
            <a:endParaRPr lang="en-US"/>
          </a:p>
        </p:txBody>
      </p:sp>
      <p:sp>
        <p:nvSpPr>
          <p:cNvPr id="377868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533400" y="2444750"/>
            <a:ext cx="8001000" cy="3527425"/>
          </a:xfrm>
          <a:noFill/>
          <a:ln/>
        </p:spPr>
        <p:txBody>
          <a:bodyPr/>
          <a:lstStyle/>
          <a:p>
            <a:r>
              <a:rPr lang="en-US"/>
              <a:t>What is the most important aspect of marketing?</a:t>
            </a:r>
          </a:p>
          <a:p>
            <a:endParaRPr lang="en-US"/>
          </a:p>
          <a:p>
            <a:pPr lvl="1"/>
            <a:r>
              <a:rPr lang="en-US"/>
              <a:t>Satisfying consumer needs. </a:t>
            </a:r>
          </a:p>
        </p:txBody>
      </p:sp>
      <p:pic>
        <p:nvPicPr>
          <p:cNvPr id="377869" name="Picture 1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4B2D5-702B-4629-B643-CAD7AFD8DA26}" type="slidenum">
              <a:rPr lang="en-US"/>
              <a:pPr/>
              <a:t>8</a:t>
            </a:fld>
            <a:endParaRPr lang="en-US"/>
          </a:p>
        </p:txBody>
      </p:sp>
      <p:sp>
        <p:nvSpPr>
          <p:cNvPr id="519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INCREASED SPORTS AND ENTERTAINMENT OPTIONS</a:t>
            </a:r>
          </a:p>
        </p:txBody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495800"/>
          </a:xfrm>
        </p:spPr>
        <p:txBody>
          <a:bodyPr/>
          <a:lstStyle/>
          <a:p>
            <a:r>
              <a:rPr lang="en-US"/>
              <a:t>U.S. citizens have more discretionary income than in the past.</a:t>
            </a:r>
          </a:p>
          <a:p>
            <a:pPr lvl="1"/>
            <a:r>
              <a:rPr lang="en-US"/>
              <a:t>drives up demand for sports &amp; entertainment</a:t>
            </a:r>
          </a:p>
          <a:p>
            <a:pPr lvl="2"/>
            <a:r>
              <a:rPr lang="en-US"/>
              <a:t>higher prices  </a:t>
            </a:r>
          </a:p>
          <a:p>
            <a:pPr lvl="2"/>
            <a:r>
              <a:rPr lang="en-US"/>
              <a:t>increased competition</a:t>
            </a:r>
          </a:p>
          <a:p>
            <a:pPr lvl="2"/>
            <a:endParaRPr lang="en-US"/>
          </a:p>
          <a:p>
            <a:pPr lvl="1"/>
            <a:r>
              <a:rPr lang="en-US"/>
              <a:t>More Competition = More Consumer Choice</a:t>
            </a:r>
          </a:p>
          <a:p>
            <a:pPr lvl="2"/>
            <a:r>
              <a:rPr lang="en-US"/>
              <a:t>improved products, events, merchandise</a:t>
            </a:r>
          </a:p>
          <a:p>
            <a:pPr lvl="2">
              <a:buFontTx/>
              <a:buNone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5041-AEB5-4957-976D-7481B7847115}" type="slidenum">
              <a:rPr lang="en-US"/>
              <a:pPr/>
              <a:t>9</a:t>
            </a:fld>
            <a:endParaRPr lang="en-US"/>
          </a:p>
        </p:txBody>
      </p:sp>
      <p:sp>
        <p:nvSpPr>
          <p:cNvPr id="520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Customer Focus</a:t>
            </a:r>
          </a:p>
        </p:txBody>
      </p:sp>
      <p:sp>
        <p:nvSpPr>
          <p:cNvPr id="520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2209800"/>
          </a:xfrm>
        </p:spPr>
        <p:txBody>
          <a:bodyPr/>
          <a:lstStyle/>
          <a:p>
            <a:r>
              <a:rPr lang="en-US" b="1"/>
              <a:t>productivity</a:t>
            </a:r>
          </a:p>
          <a:p>
            <a:pPr lvl="1"/>
            <a:r>
              <a:rPr lang="en-US"/>
              <a:t>rate at which companies produce goods or services in relation to the amount of materials and number of employees utilized</a:t>
            </a:r>
          </a:p>
        </p:txBody>
      </p:sp>
      <p:pic>
        <p:nvPicPr>
          <p:cNvPr id="520196" name="Picture 4"/>
          <p:cNvPicPr>
            <a:picLocks noChangeAspect="1" noChangeArrowheads="1"/>
          </p:cNvPicPr>
          <p:nvPr/>
        </p:nvPicPr>
        <p:blipFill>
          <a:blip r:embed="rId2" cstate="print"/>
          <a:srcRect l="40625" t="38542" r="33594" b="33333"/>
          <a:stretch>
            <a:fillRect/>
          </a:stretch>
        </p:blipFill>
        <p:spPr bwMode="auto">
          <a:xfrm>
            <a:off x="6858000" y="4267200"/>
            <a:ext cx="205740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Custom Design">
  <a:themeElements>
    <a:clrScheme name="4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Settings\mcm08@fuse.net\Application Data\Microsoft\Templates\005 ITB.pot</Template>
  <TotalTime>3834</TotalTime>
  <Words>1245</Words>
  <Application>Microsoft Office PowerPoint</Application>
  <PresentationFormat>On-screen Show (4:3)</PresentationFormat>
  <Paragraphs>347</Paragraphs>
  <Slides>56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56</vt:i4>
      </vt:variant>
    </vt:vector>
  </HeadingPairs>
  <TitlesOfParts>
    <vt:vector size="65" baseType="lpstr">
      <vt:lpstr>Times New Roman</vt:lpstr>
      <vt:lpstr>Arial</vt:lpstr>
      <vt:lpstr>Wingdings</vt:lpstr>
      <vt:lpstr>Tahoma</vt:lpstr>
      <vt:lpstr>4_Custom Design</vt:lpstr>
      <vt:lpstr>3_Custom Design</vt:lpstr>
      <vt:lpstr>2_Custom Design</vt:lpstr>
      <vt:lpstr>1_Custom Design</vt:lpstr>
      <vt:lpstr>Custom Design</vt:lpstr>
      <vt:lpstr>Hit a Home Run with Customers      </vt:lpstr>
      <vt:lpstr>Winning Strategies</vt:lpstr>
      <vt:lpstr>Lesson 4.1 The Marketing Concept</vt:lpstr>
      <vt:lpstr>OPENING ACT Page 92</vt:lpstr>
      <vt:lpstr>THE MARKETING CONCEPT</vt:lpstr>
      <vt:lpstr>Maintain Relationships</vt:lpstr>
      <vt:lpstr>Slide 7</vt:lpstr>
      <vt:lpstr>INCREASED SPORTS AND ENTERTAINMENT OPTIONS</vt:lpstr>
      <vt:lpstr>Customer Focus</vt:lpstr>
      <vt:lpstr>Slide 10</vt:lpstr>
      <vt:lpstr>Weekend Entertainment Choices</vt:lpstr>
      <vt:lpstr>Weekend Entertainment Choices</vt:lpstr>
      <vt:lpstr>Opportunity Cost</vt:lpstr>
      <vt:lpstr>Opportunity Cost</vt:lpstr>
      <vt:lpstr>Slide 15</vt:lpstr>
      <vt:lpstr>Lesson 4.2 Discover What People Want </vt:lpstr>
      <vt:lpstr>OPENING ACT  Page 97</vt:lpstr>
      <vt:lpstr>UNDERSTAND BUYER BEHAVIOR</vt:lpstr>
      <vt:lpstr>Consumer Spending Habits</vt:lpstr>
      <vt:lpstr>Slide 20</vt:lpstr>
      <vt:lpstr>Consumer Wants and Needs</vt:lpstr>
      <vt:lpstr>Slide 22</vt:lpstr>
      <vt:lpstr>Slide 23</vt:lpstr>
      <vt:lpstr>Slide 24</vt:lpstr>
      <vt:lpstr>Slide 25</vt:lpstr>
      <vt:lpstr>GATHER INFORMATION</vt:lpstr>
      <vt:lpstr>GATHER INFORMATION</vt:lpstr>
      <vt:lpstr>Information Needed for  Marketing Decisions</vt:lpstr>
      <vt:lpstr>Slide 29</vt:lpstr>
      <vt:lpstr>Sources of Information for Businesses</vt:lpstr>
      <vt:lpstr>Slide 31</vt:lpstr>
      <vt:lpstr>Slide 32</vt:lpstr>
      <vt:lpstr>Lesson 4.3 Target Markets</vt:lpstr>
      <vt:lpstr>OPENING ACT Page 103</vt:lpstr>
      <vt:lpstr>DETERMINE THE TARGET MARKET</vt:lpstr>
      <vt:lpstr>Focus Marketing Efforts</vt:lpstr>
      <vt:lpstr>Meet Target Market Needs</vt:lpstr>
      <vt:lpstr>Slide 38</vt:lpstr>
      <vt:lpstr>MARKET SEGMENTATION</vt:lpstr>
      <vt:lpstr>Geographic Segmentation</vt:lpstr>
      <vt:lpstr>Demographic Segmentation</vt:lpstr>
      <vt:lpstr>Psychographics Segmentation</vt:lpstr>
      <vt:lpstr>Behavioral-Based Segmentation</vt:lpstr>
      <vt:lpstr>Capture a Market Share</vt:lpstr>
      <vt:lpstr>Slide 45</vt:lpstr>
      <vt:lpstr>Lesson 4.4 Customer Service </vt:lpstr>
      <vt:lpstr>OPENING ACT Page 108 </vt:lpstr>
      <vt:lpstr>OUTSTANDING SERVICE EQUALS SUCCESS</vt:lpstr>
      <vt:lpstr>A Track Record for  Great Customer Service</vt:lpstr>
      <vt:lpstr>Examples of Bad Customer Service?</vt:lpstr>
      <vt:lpstr>Training Programs That  Make an Impact</vt:lpstr>
      <vt:lpstr>Slide 52</vt:lpstr>
      <vt:lpstr>CREATING A SERVICE CULTURE</vt:lpstr>
      <vt:lpstr>Effective Customer Service Principles</vt:lpstr>
      <vt:lpstr>How May I Help You?</vt:lpstr>
      <vt:lpstr>Slide 56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Sundling, Jessica</dc:creator>
  <cp:lastModifiedBy>jsundlin</cp:lastModifiedBy>
  <cp:revision>650</cp:revision>
  <dcterms:created xsi:type="dcterms:W3CDTF">2005-03-02T01:31:49Z</dcterms:created>
  <dcterms:modified xsi:type="dcterms:W3CDTF">2012-09-24T12:08:47Z</dcterms:modified>
</cp:coreProperties>
</file>